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2" r:id="rId3"/>
    <p:sldId id="273" r:id="rId4"/>
    <p:sldId id="274" r:id="rId5"/>
    <p:sldId id="299" r:id="rId6"/>
    <p:sldId id="275" r:id="rId7"/>
    <p:sldId id="276" r:id="rId8"/>
    <p:sldId id="271" r:id="rId9"/>
    <p:sldId id="278" r:id="rId10"/>
    <p:sldId id="256" r:id="rId11"/>
    <p:sldId id="260" r:id="rId12"/>
    <p:sldId id="259" r:id="rId13"/>
    <p:sldId id="269" r:id="rId14"/>
    <p:sldId id="258" r:id="rId15"/>
    <p:sldId id="270" r:id="rId16"/>
    <p:sldId id="257" r:id="rId17"/>
    <p:sldId id="263" r:id="rId18"/>
    <p:sldId id="267" r:id="rId19"/>
    <p:sldId id="293" r:id="rId20"/>
    <p:sldId id="288" r:id="rId21"/>
    <p:sldId id="290" r:id="rId22"/>
    <p:sldId id="291" r:id="rId23"/>
    <p:sldId id="289" r:id="rId24"/>
    <p:sldId id="287" r:id="rId25"/>
    <p:sldId id="280" r:id="rId26"/>
    <p:sldId id="281" r:id="rId27"/>
    <p:sldId id="282" r:id="rId28"/>
    <p:sldId id="292" r:id="rId29"/>
    <p:sldId id="298" r:id="rId30"/>
    <p:sldId id="295" r:id="rId31"/>
    <p:sldId id="294" r:id="rId32"/>
    <p:sldId id="296" r:id="rId33"/>
    <p:sldId id="297" r:id="rId34"/>
    <p:sldId id="27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FF00"/>
    <a:srgbClr val="FFFF66"/>
    <a:srgbClr val="990033"/>
    <a:srgbClr val="CC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A18E4-AD29-4984-9780-A363CA54B8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41239C-D8D1-42D5-9857-568BB31309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F8B56-6F00-4767-9318-907C856E62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4911EBB-87CC-4B44-8645-B73D6BB844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B505560-2C3B-4A51-998E-8B36A9A570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6797D-7507-4536-B36F-A92FBCA901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4914C-A0CA-4E66-9522-47426F95A7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01B3F1-D634-482C-AD7C-3A19AB5E79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2890D-AF4C-4B52-8C57-C9201F9800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6693B4-73CA-448D-AF2B-D6571D6759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22CDAB-1FB6-41A4-84C3-652A391576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F2F18-B2A0-4558-9458-7704316E0E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EF078B-C811-4F68-830A-14D5B77C48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275124-8518-424D-982A-832CEF8C6DF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10.gif"/><Relationship Id="rId5" Type="http://schemas.openxmlformats.org/officeDocument/2006/relationships/image" Target="../media/image5.png"/><Relationship Id="rId10" Type="http://schemas.openxmlformats.org/officeDocument/2006/relationships/image" Target="../media/image9.gif"/><Relationship Id="rId4" Type="http://schemas.openxmlformats.org/officeDocument/2006/relationships/image" Target="../media/image4.png"/><Relationship Id="rId9" Type="http://schemas.openxmlformats.org/officeDocument/2006/relationships/hyperlink" Target="conformations/lectur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hortcut%20to%20SPDBV.lnk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hortcut%20to%20raswin.lnk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Shortcut%20to%20raswin.lnk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Shortcut%20to%20raswin.lnk" TargetMode="External"/><Relationship Id="rId3" Type="http://schemas.openxmlformats.org/officeDocument/2006/relationships/image" Target="../media/image35.png"/><Relationship Id="rId7" Type="http://schemas.openxmlformats.org/officeDocument/2006/relationships/hyperlink" Target="Shortcut%20to%20SPDBV.lnk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Shortcut%20to%20SPDBV.lnk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naveena/type1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Ramachandran%20revisited.htm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anim-phi-psi/phirot.gi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hyperlink" Target="anim-phi-psi/PSIROT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WordArt 6"/>
          <p:cNvSpPr>
            <a:spLocks noChangeArrowheads="1" noChangeShapeType="1" noTextEdit="1"/>
          </p:cNvSpPr>
          <p:nvPr/>
        </p:nvSpPr>
        <p:spPr bwMode="auto">
          <a:xfrm rot="-499993">
            <a:off x="2438400" y="1981200"/>
            <a:ext cx="6096000" cy="1752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Conformations and Torsions</a:t>
            </a:r>
          </a:p>
        </p:txBody>
      </p:sp>
      <p:pic>
        <p:nvPicPr>
          <p:cNvPr id="25607" name="Picture 7" descr="rotam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953000"/>
            <a:ext cx="2895600" cy="1712913"/>
          </a:xfrm>
          <a:prstGeom prst="rect">
            <a:avLst/>
          </a:prstGeom>
          <a:noFill/>
        </p:spPr>
      </p:pic>
      <p:pic>
        <p:nvPicPr>
          <p:cNvPr id="25608" name="Picture 8" descr="bckbn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787525" cy="4572000"/>
          </a:xfrm>
          <a:prstGeom prst="rect">
            <a:avLst/>
          </a:prstGeom>
          <a:noFill/>
        </p:spPr>
      </p:pic>
      <p:pic>
        <p:nvPicPr>
          <p:cNvPr id="25609" name="Picture 9" descr="conf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3810000"/>
            <a:ext cx="2895600" cy="2646363"/>
          </a:xfrm>
          <a:prstGeom prst="rect">
            <a:avLst/>
          </a:prstGeom>
          <a:noFill/>
        </p:spPr>
      </p:pic>
      <p:pic>
        <p:nvPicPr>
          <p:cNvPr id="25612" name="Picture 12" descr="conform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3600" y="381000"/>
            <a:ext cx="2514600" cy="1570038"/>
          </a:xfrm>
          <a:prstGeom prst="rect">
            <a:avLst/>
          </a:prstGeom>
          <a:noFill/>
        </p:spPr>
      </p:pic>
      <p:pic>
        <p:nvPicPr>
          <p:cNvPr id="25624" name="Picture 24" descr="glpf_anim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6800" y="314325"/>
            <a:ext cx="1606550" cy="1752600"/>
          </a:xfrm>
          <a:prstGeom prst="rect">
            <a:avLst/>
          </a:prstGeom>
          <a:noFill/>
        </p:spPr>
      </p:pic>
      <p:pic>
        <p:nvPicPr>
          <p:cNvPr id="25623" name="Picture 23" descr="aqua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" y="304800"/>
            <a:ext cx="1685925" cy="1828800"/>
          </a:xfrm>
          <a:prstGeom prst="rect">
            <a:avLst/>
          </a:prstGeom>
          <a:noFill/>
        </p:spPr>
      </p:pic>
      <p:sp>
        <p:nvSpPr>
          <p:cNvPr id="25613" name="Rectangle 13" descr="Stationery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5614" name="Picture 14" descr="PHIROT">
            <a:hlinkClick r:id="rId9" action="ppaction://hlinkfile"/>
          </p:cNvPr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7200" y="457200"/>
            <a:ext cx="2057400" cy="1473200"/>
          </a:xfrm>
          <a:prstGeom prst="rect">
            <a:avLst/>
          </a:prstGeom>
          <a:noFill/>
        </p:spPr>
      </p:pic>
      <p:pic>
        <p:nvPicPr>
          <p:cNvPr id="25616" name="Picture 16" descr="PSIROT">
            <a:hlinkClick r:id="rId9" action="ppaction://hlinkfile"/>
          </p:cNvPr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00800" y="4495800"/>
            <a:ext cx="1981200" cy="1419225"/>
          </a:xfrm>
          <a:prstGeom prst="rect">
            <a:avLst/>
          </a:prstGeom>
          <a:noFill/>
        </p:spPr>
      </p:pic>
      <p:sp>
        <p:nvSpPr>
          <p:cNvPr id="25617" name="WordArt 17"/>
          <p:cNvSpPr>
            <a:spLocks noChangeArrowheads="1" noChangeShapeType="1" noTextEdit="1"/>
          </p:cNvSpPr>
          <p:nvPr/>
        </p:nvSpPr>
        <p:spPr bwMode="auto">
          <a:xfrm rot="-499993">
            <a:off x="609600" y="1143000"/>
            <a:ext cx="8142288" cy="38798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Understanding</a:t>
            </a:r>
          </a:p>
          <a:p>
            <a:pPr algn="ctr"/>
            <a:r>
              <a:rPr lang="en-US" sz="4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Contortions in Protein Structures</a:t>
            </a: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3962400" y="5638800"/>
            <a:ext cx="1905000" cy="91440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00"/>
                </a:solidFill>
                <a:latin typeface="Comic Sans MS" pitchFamily="66" charset="0"/>
              </a:rPr>
              <a:t>Dr. A Mitra</a:t>
            </a:r>
          </a:p>
          <a:p>
            <a:pPr algn="ctr"/>
            <a:r>
              <a:rPr lang="en-US">
                <a:solidFill>
                  <a:srgbClr val="FFFF00"/>
                </a:solidFill>
                <a:latin typeface="Comic Sans MS" pitchFamily="66" charset="0"/>
              </a:rPr>
              <a:t>IIIT Hyderabad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animBg="1"/>
      <p:bldP spid="25617" grpId="0" animBg="1"/>
      <p:bldP spid="256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0" y="838200"/>
            <a:ext cx="327660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b"/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3733800" y="609600"/>
            <a:ext cx="32146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304800" y="4286250"/>
            <a:ext cx="3781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n = number of residues per turn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381000" y="5119688"/>
            <a:ext cx="3552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p = rise in angstroms per turn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409575" y="6034088"/>
            <a:ext cx="45735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d = p/n = </a:t>
            </a:r>
            <a:r>
              <a:rPr lang="en-US" b="1">
                <a:solidFill>
                  <a:srgbClr val="CC3300"/>
                </a:solidFill>
              </a:rPr>
              <a:t>rise in angstroms</a:t>
            </a:r>
            <a:r>
              <a:rPr lang="en-US"/>
              <a:t> </a:t>
            </a:r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per residue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9900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FFFF66"/>
                </a:solidFill>
                <a:latin typeface="Comic Sans MS" pitchFamily="66" charset="0"/>
              </a:rPr>
              <a:t>ANALYSING HELICES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2056" grpId="0"/>
      <p:bldP spid="20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elix typ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2057400" cy="6172200"/>
          </a:xfrm>
          <a:prstGeom prst="rect">
            <a:avLst/>
          </a:prstGeom>
          <a:solidFill>
            <a:srgbClr val="FF5050"/>
          </a:solidFill>
          <a:ln w="19050">
            <a:solidFill>
              <a:srgbClr val="CC0000"/>
            </a:solidFill>
            <a:miter lim="800000"/>
            <a:headEnd/>
            <a:tailEnd/>
          </a:ln>
        </p:spPr>
      </p:pic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2209800" y="5867400"/>
            <a:ext cx="2057400" cy="381000"/>
            <a:chOff x="1392" y="3696"/>
            <a:chExt cx="1296" cy="240"/>
          </a:xfrm>
        </p:grpSpPr>
        <p:sp>
          <p:nvSpPr>
            <p:cNvPr id="6148" name="Oval 4"/>
            <p:cNvSpPr>
              <a:spLocks noChangeArrowheads="1"/>
            </p:cNvSpPr>
            <p:nvPr/>
          </p:nvSpPr>
          <p:spPr bwMode="auto">
            <a:xfrm>
              <a:off x="2400" y="3696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>
              <a:off x="1392" y="3696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362200" y="3276600"/>
            <a:ext cx="2133600" cy="381000"/>
            <a:chOff x="1488" y="2064"/>
            <a:chExt cx="1344" cy="240"/>
          </a:xfrm>
        </p:grpSpPr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2544" y="2064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488" y="2160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3" name="Group 9"/>
          <p:cNvGrpSpPr>
            <a:grpSpLocks/>
          </p:cNvGrpSpPr>
          <p:nvPr/>
        </p:nvGrpSpPr>
        <p:grpSpPr bwMode="auto">
          <a:xfrm>
            <a:off x="1905000" y="4267200"/>
            <a:ext cx="2057400" cy="381000"/>
            <a:chOff x="1200" y="2688"/>
            <a:chExt cx="1296" cy="240"/>
          </a:xfrm>
        </p:grpSpPr>
        <p:sp>
          <p:nvSpPr>
            <p:cNvPr id="6154" name="Oval 10"/>
            <p:cNvSpPr>
              <a:spLocks noChangeArrowheads="1"/>
            </p:cNvSpPr>
            <p:nvPr/>
          </p:nvSpPr>
          <p:spPr bwMode="auto">
            <a:xfrm>
              <a:off x="2208" y="2688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>
              <a:off x="1200" y="2880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0" y="5715000"/>
            <a:ext cx="1752600" cy="381000"/>
            <a:chOff x="0" y="3600"/>
            <a:chExt cx="1104" cy="240"/>
          </a:xfrm>
        </p:grpSpPr>
        <p:sp>
          <p:nvSpPr>
            <p:cNvPr id="6157" name="Oval 13"/>
            <p:cNvSpPr>
              <a:spLocks noChangeArrowheads="1"/>
            </p:cNvSpPr>
            <p:nvPr/>
          </p:nvSpPr>
          <p:spPr bwMode="auto">
            <a:xfrm>
              <a:off x="0" y="3600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>
              <a:off x="0" y="364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2362200" y="3733800"/>
            <a:ext cx="2057400" cy="381000"/>
            <a:chOff x="1488" y="2352"/>
            <a:chExt cx="1296" cy="240"/>
          </a:xfrm>
        </p:grpSpPr>
        <p:sp>
          <p:nvSpPr>
            <p:cNvPr id="6160" name="Oval 16"/>
            <p:cNvSpPr>
              <a:spLocks noChangeArrowheads="1"/>
            </p:cNvSpPr>
            <p:nvPr/>
          </p:nvSpPr>
          <p:spPr bwMode="auto">
            <a:xfrm>
              <a:off x="2496" y="2352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161" name="Line 17"/>
            <p:cNvSpPr>
              <a:spLocks noChangeShapeType="1"/>
            </p:cNvSpPr>
            <p:nvPr/>
          </p:nvSpPr>
          <p:spPr bwMode="auto">
            <a:xfrm>
              <a:off x="1488" y="2544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0" y="5257800"/>
            <a:ext cx="2133600" cy="381000"/>
            <a:chOff x="0" y="3312"/>
            <a:chExt cx="1344" cy="240"/>
          </a:xfrm>
        </p:grpSpPr>
        <p:sp>
          <p:nvSpPr>
            <p:cNvPr id="6163" name="Oval 19"/>
            <p:cNvSpPr>
              <a:spLocks noChangeArrowheads="1"/>
            </p:cNvSpPr>
            <p:nvPr/>
          </p:nvSpPr>
          <p:spPr bwMode="auto">
            <a:xfrm>
              <a:off x="0" y="3312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164" name="Line 20"/>
            <p:cNvSpPr>
              <a:spLocks noChangeShapeType="1"/>
            </p:cNvSpPr>
            <p:nvPr/>
          </p:nvSpPr>
          <p:spPr bwMode="auto">
            <a:xfrm>
              <a:off x="240" y="3360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65" name="Line 21"/>
          <p:cNvSpPr>
            <a:spLocks noChangeShapeType="1"/>
          </p:cNvSpPr>
          <p:nvPr/>
        </p:nvSpPr>
        <p:spPr bwMode="auto">
          <a:xfrm>
            <a:off x="2057400" y="4800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6" name="Line 22"/>
          <p:cNvSpPr>
            <a:spLocks noChangeShapeType="1"/>
          </p:cNvSpPr>
          <p:nvPr/>
        </p:nvSpPr>
        <p:spPr bwMode="auto">
          <a:xfrm>
            <a:off x="2057400" y="4800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>
            <a:off x="1981200" y="48006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2270125" y="4684713"/>
            <a:ext cx="293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grpSp>
        <p:nvGrpSpPr>
          <p:cNvPr id="6169" name="Group 25"/>
          <p:cNvGrpSpPr>
            <a:grpSpLocks/>
          </p:cNvGrpSpPr>
          <p:nvPr/>
        </p:nvGrpSpPr>
        <p:grpSpPr bwMode="auto">
          <a:xfrm>
            <a:off x="2133600" y="5410200"/>
            <a:ext cx="2133600" cy="381000"/>
            <a:chOff x="1344" y="3408"/>
            <a:chExt cx="1344" cy="240"/>
          </a:xfrm>
        </p:grpSpPr>
        <p:sp>
          <p:nvSpPr>
            <p:cNvPr id="6170" name="Line 26"/>
            <p:cNvSpPr>
              <a:spLocks noChangeShapeType="1"/>
            </p:cNvSpPr>
            <p:nvPr/>
          </p:nvSpPr>
          <p:spPr bwMode="auto">
            <a:xfrm>
              <a:off x="1344" y="3552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71" name="Oval 27"/>
            <p:cNvSpPr>
              <a:spLocks noChangeArrowheads="1"/>
            </p:cNvSpPr>
            <p:nvPr/>
          </p:nvSpPr>
          <p:spPr bwMode="auto">
            <a:xfrm>
              <a:off x="2400" y="3408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3</a:t>
              </a:r>
            </a:p>
          </p:txBody>
        </p:sp>
      </p:grpSp>
      <p:grpSp>
        <p:nvGrpSpPr>
          <p:cNvPr id="6172" name="Group 28"/>
          <p:cNvGrpSpPr>
            <a:grpSpLocks/>
          </p:cNvGrpSpPr>
          <p:nvPr/>
        </p:nvGrpSpPr>
        <p:grpSpPr bwMode="auto">
          <a:xfrm>
            <a:off x="2133600" y="4953000"/>
            <a:ext cx="2057400" cy="381000"/>
            <a:chOff x="1344" y="3120"/>
            <a:chExt cx="1296" cy="240"/>
          </a:xfrm>
        </p:grpSpPr>
        <p:sp>
          <p:nvSpPr>
            <p:cNvPr id="6173" name="Line 29"/>
            <p:cNvSpPr>
              <a:spLocks noChangeShapeType="1"/>
            </p:cNvSpPr>
            <p:nvPr/>
          </p:nvSpPr>
          <p:spPr bwMode="auto">
            <a:xfrm>
              <a:off x="1344" y="316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Oval 30"/>
            <p:cNvSpPr>
              <a:spLocks noChangeArrowheads="1"/>
            </p:cNvSpPr>
            <p:nvPr/>
          </p:nvSpPr>
          <p:spPr bwMode="auto">
            <a:xfrm>
              <a:off x="2352" y="3120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5</a:t>
              </a:r>
            </a:p>
          </p:txBody>
        </p:sp>
      </p:grpSp>
      <p:grpSp>
        <p:nvGrpSpPr>
          <p:cNvPr id="6175" name="Group 31"/>
          <p:cNvGrpSpPr>
            <a:grpSpLocks/>
          </p:cNvGrpSpPr>
          <p:nvPr/>
        </p:nvGrpSpPr>
        <p:grpSpPr bwMode="auto">
          <a:xfrm>
            <a:off x="0" y="4648200"/>
            <a:ext cx="1752600" cy="381000"/>
            <a:chOff x="0" y="2928"/>
            <a:chExt cx="1104" cy="240"/>
          </a:xfrm>
        </p:grpSpPr>
        <p:sp>
          <p:nvSpPr>
            <p:cNvPr id="6176" name="Line 32"/>
            <p:cNvSpPr>
              <a:spLocks noChangeShapeType="1"/>
            </p:cNvSpPr>
            <p:nvPr/>
          </p:nvSpPr>
          <p:spPr bwMode="auto">
            <a:xfrm>
              <a:off x="0" y="3024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77" name="Oval 33"/>
            <p:cNvSpPr>
              <a:spLocks noChangeArrowheads="1"/>
            </p:cNvSpPr>
            <p:nvPr/>
          </p:nvSpPr>
          <p:spPr bwMode="auto">
            <a:xfrm>
              <a:off x="0" y="2928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6</a:t>
              </a:r>
            </a:p>
          </p:txBody>
        </p:sp>
      </p:grpSp>
      <p:sp>
        <p:nvSpPr>
          <p:cNvPr id="6178" name="Line 34"/>
          <p:cNvSpPr>
            <a:spLocks noChangeShapeType="1"/>
          </p:cNvSpPr>
          <p:nvPr/>
        </p:nvSpPr>
        <p:spPr bwMode="auto">
          <a:xfrm>
            <a:off x="1828800" y="39624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2133600" y="32004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>
            <a:off x="2286000" y="24384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1524000" y="16764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2057400" y="914400"/>
            <a:ext cx="304800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1600200" y="38100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2362200" y="30480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6185" name="Text Box 41"/>
          <p:cNvSpPr txBox="1">
            <a:spLocks noChangeArrowheads="1"/>
          </p:cNvSpPr>
          <p:nvPr/>
        </p:nvSpPr>
        <p:spPr bwMode="auto">
          <a:xfrm>
            <a:off x="2514600" y="22860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6186" name="Text Box 42"/>
          <p:cNvSpPr txBox="1">
            <a:spLocks noChangeArrowheads="1"/>
          </p:cNvSpPr>
          <p:nvPr/>
        </p:nvSpPr>
        <p:spPr bwMode="auto">
          <a:xfrm>
            <a:off x="1371600" y="15240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6187" name="Text Box 43"/>
          <p:cNvSpPr txBox="1">
            <a:spLocks noChangeArrowheads="1"/>
          </p:cNvSpPr>
          <p:nvPr/>
        </p:nvSpPr>
        <p:spPr bwMode="auto">
          <a:xfrm>
            <a:off x="2286000" y="762000"/>
            <a:ext cx="293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CC0000"/>
                </a:solidFill>
                <a:latin typeface="Times New Roman" pitchFamily="18" charset="0"/>
              </a:rPr>
              <a:t>H</a:t>
            </a:r>
          </a:p>
        </p:txBody>
      </p:sp>
      <p:grpSp>
        <p:nvGrpSpPr>
          <p:cNvPr id="6188" name="Group 44"/>
          <p:cNvGrpSpPr>
            <a:grpSpLocks/>
          </p:cNvGrpSpPr>
          <p:nvPr/>
        </p:nvGrpSpPr>
        <p:grpSpPr bwMode="auto">
          <a:xfrm>
            <a:off x="381000" y="3352800"/>
            <a:ext cx="2057400" cy="381000"/>
            <a:chOff x="240" y="2112"/>
            <a:chExt cx="1296" cy="240"/>
          </a:xfrm>
        </p:grpSpPr>
        <p:sp>
          <p:nvSpPr>
            <p:cNvPr id="6189" name="Line 45"/>
            <p:cNvSpPr>
              <a:spLocks noChangeShapeType="1"/>
            </p:cNvSpPr>
            <p:nvPr/>
          </p:nvSpPr>
          <p:spPr bwMode="auto">
            <a:xfrm>
              <a:off x="432" y="2352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Oval 46"/>
            <p:cNvSpPr>
              <a:spLocks noChangeArrowheads="1"/>
            </p:cNvSpPr>
            <p:nvPr/>
          </p:nvSpPr>
          <p:spPr bwMode="auto">
            <a:xfrm>
              <a:off x="240" y="2112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10</a:t>
              </a:r>
            </a:p>
          </p:txBody>
        </p:sp>
      </p:grpSp>
      <p:grpSp>
        <p:nvGrpSpPr>
          <p:cNvPr id="6191" name="Group 47"/>
          <p:cNvGrpSpPr>
            <a:grpSpLocks/>
          </p:cNvGrpSpPr>
          <p:nvPr/>
        </p:nvGrpSpPr>
        <p:grpSpPr bwMode="auto">
          <a:xfrm>
            <a:off x="0" y="1828800"/>
            <a:ext cx="2133600" cy="381000"/>
            <a:chOff x="0" y="1152"/>
            <a:chExt cx="1344" cy="240"/>
          </a:xfrm>
        </p:grpSpPr>
        <p:sp>
          <p:nvSpPr>
            <p:cNvPr id="6192" name="Line 48"/>
            <p:cNvSpPr>
              <a:spLocks noChangeShapeType="1"/>
            </p:cNvSpPr>
            <p:nvPr/>
          </p:nvSpPr>
          <p:spPr bwMode="auto">
            <a:xfrm>
              <a:off x="240" y="1344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Oval 49"/>
            <p:cNvSpPr>
              <a:spLocks noChangeArrowheads="1"/>
            </p:cNvSpPr>
            <p:nvPr/>
          </p:nvSpPr>
          <p:spPr bwMode="auto">
            <a:xfrm>
              <a:off x="0" y="1152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b="1">
                  <a:latin typeface="Times New Roman" pitchFamily="18" charset="0"/>
                </a:rPr>
                <a:t>16</a:t>
              </a:r>
            </a:p>
          </p:txBody>
        </p:sp>
      </p:grpSp>
      <p:grpSp>
        <p:nvGrpSpPr>
          <p:cNvPr id="6194" name="Group 50"/>
          <p:cNvGrpSpPr>
            <a:grpSpLocks/>
          </p:cNvGrpSpPr>
          <p:nvPr/>
        </p:nvGrpSpPr>
        <p:grpSpPr bwMode="auto">
          <a:xfrm>
            <a:off x="2590800" y="4648200"/>
            <a:ext cx="2057400" cy="1447800"/>
            <a:chOff x="1632" y="2928"/>
            <a:chExt cx="1296" cy="912"/>
          </a:xfrm>
        </p:grpSpPr>
        <p:sp>
          <p:nvSpPr>
            <p:cNvPr id="6195" name="Line 51"/>
            <p:cNvSpPr>
              <a:spLocks noChangeShapeType="1"/>
            </p:cNvSpPr>
            <p:nvPr/>
          </p:nvSpPr>
          <p:spPr bwMode="auto">
            <a:xfrm>
              <a:off x="1632" y="3024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96" name="Group 52"/>
            <p:cNvGrpSpPr>
              <a:grpSpLocks/>
            </p:cNvGrpSpPr>
            <p:nvPr/>
          </p:nvGrpSpPr>
          <p:grpSpPr bwMode="auto">
            <a:xfrm>
              <a:off x="2640" y="2928"/>
              <a:ext cx="288" cy="912"/>
              <a:chOff x="2640" y="2928"/>
              <a:chExt cx="288" cy="912"/>
            </a:xfrm>
          </p:grpSpPr>
          <p:sp>
            <p:nvSpPr>
              <p:cNvPr id="6197" name="Oval 53"/>
              <p:cNvSpPr>
                <a:spLocks noChangeArrowheads="1"/>
              </p:cNvSpPr>
              <p:nvPr/>
            </p:nvSpPr>
            <p:spPr bwMode="auto">
              <a:xfrm>
                <a:off x="2640" y="2928"/>
                <a:ext cx="288" cy="240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000">
                    <a:latin typeface="Times New Roman" pitchFamily="18" charset="0"/>
                  </a:rPr>
                  <a:t>7</a:t>
                </a:r>
              </a:p>
            </p:txBody>
          </p:sp>
          <p:sp>
            <p:nvSpPr>
              <p:cNvPr id="6198" name="Arc 54"/>
              <p:cNvSpPr>
                <a:spLocks/>
              </p:cNvSpPr>
              <p:nvPr/>
            </p:nvSpPr>
            <p:spPr bwMode="auto">
              <a:xfrm flipV="1">
                <a:off x="2688" y="3072"/>
                <a:ext cx="240" cy="76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99" name="Group 55"/>
          <p:cNvGrpSpPr>
            <a:grpSpLocks/>
          </p:cNvGrpSpPr>
          <p:nvPr/>
        </p:nvGrpSpPr>
        <p:grpSpPr bwMode="auto">
          <a:xfrm>
            <a:off x="2667000" y="2895600"/>
            <a:ext cx="2971800" cy="3708400"/>
            <a:chOff x="1680" y="1824"/>
            <a:chExt cx="1872" cy="2336"/>
          </a:xfrm>
        </p:grpSpPr>
        <p:sp>
          <p:nvSpPr>
            <p:cNvPr id="6200" name="Line 56"/>
            <p:cNvSpPr>
              <a:spLocks noChangeShapeType="1"/>
            </p:cNvSpPr>
            <p:nvPr/>
          </p:nvSpPr>
          <p:spPr bwMode="auto">
            <a:xfrm>
              <a:off x="1680" y="2016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Oval 57"/>
            <p:cNvSpPr>
              <a:spLocks noChangeArrowheads="1"/>
            </p:cNvSpPr>
            <p:nvPr/>
          </p:nvSpPr>
          <p:spPr bwMode="auto">
            <a:xfrm>
              <a:off x="2736" y="1824"/>
              <a:ext cx="288" cy="24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6202" name="Freeform 58"/>
            <p:cNvSpPr>
              <a:spLocks/>
            </p:cNvSpPr>
            <p:nvPr/>
          </p:nvSpPr>
          <p:spPr bwMode="auto">
            <a:xfrm>
              <a:off x="2592" y="1936"/>
              <a:ext cx="960" cy="2224"/>
            </a:xfrm>
            <a:custGeom>
              <a:avLst/>
              <a:gdLst/>
              <a:ahLst/>
              <a:cxnLst>
                <a:cxn ang="0">
                  <a:pos x="0" y="1952"/>
                </a:cxn>
                <a:cxn ang="0">
                  <a:pos x="720" y="1952"/>
                </a:cxn>
                <a:cxn ang="0">
                  <a:pos x="912" y="320"/>
                </a:cxn>
                <a:cxn ang="0">
                  <a:pos x="432" y="32"/>
                </a:cxn>
              </a:cxnLst>
              <a:rect l="0" t="0" r="r" b="b"/>
              <a:pathLst>
                <a:path w="960" h="2224">
                  <a:moveTo>
                    <a:pt x="0" y="1952"/>
                  </a:moveTo>
                  <a:cubicBezTo>
                    <a:pt x="284" y="2088"/>
                    <a:pt x="568" y="2224"/>
                    <a:pt x="720" y="1952"/>
                  </a:cubicBezTo>
                  <a:cubicBezTo>
                    <a:pt x="872" y="1680"/>
                    <a:pt x="960" y="640"/>
                    <a:pt x="912" y="320"/>
                  </a:cubicBezTo>
                  <a:cubicBezTo>
                    <a:pt x="864" y="0"/>
                    <a:pt x="520" y="80"/>
                    <a:pt x="432" y="32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03" name="Group 59"/>
          <p:cNvGrpSpPr>
            <a:grpSpLocks/>
          </p:cNvGrpSpPr>
          <p:nvPr/>
        </p:nvGrpSpPr>
        <p:grpSpPr bwMode="auto">
          <a:xfrm>
            <a:off x="2819400" y="2286000"/>
            <a:ext cx="3949700" cy="4521200"/>
            <a:chOff x="1776" y="1440"/>
            <a:chExt cx="2488" cy="2848"/>
          </a:xfrm>
        </p:grpSpPr>
        <p:sp>
          <p:nvSpPr>
            <p:cNvPr id="6204" name="Line 60"/>
            <p:cNvSpPr>
              <a:spLocks noChangeShapeType="1"/>
            </p:cNvSpPr>
            <p:nvPr/>
          </p:nvSpPr>
          <p:spPr bwMode="auto">
            <a:xfrm>
              <a:off x="1776" y="1536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Oval 61"/>
            <p:cNvSpPr>
              <a:spLocks noChangeArrowheads="1"/>
            </p:cNvSpPr>
            <p:nvPr/>
          </p:nvSpPr>
          <p:spPr bwMode="auto">
            <a:xfrm>
              <a:off x="2784" y="1440"/>
              <a:ext cx="288" cy="24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6206" name="Freeform 62"/>
            <p:cNvSpPr>
              <a:spLocks/>
            </p:cNvSpPr>
            <p:nvPr/>
          </p:nvSpPr>
          <p:spPr bwMode="auto">
            <a:xfrm>
              <a:off x="2592" y="1584"/>
              <a:ext cx="1672" cy="2704"/>
            </a:xfrm>
            <a:custGeom>
              <a:avLst/>
              <a:gdLst/>
              <a:ahLst/>
              <a:cxnLst>
                <a:cxn ang="0">
                  <a:pos x="0" y="2304"/>
                </a:cxn>
                <a:cxn ang="0">
                  <a:pos x="624" y="2640"/>
                </a:cxn>
                <a:cxn ang="0">
                  <a:pos x="1536" y="1920"/>
                </a:cxn>
                <a:cxn ang="0">
                  <a:pos x="1440" y="432"/>
                </a:cxn>
                <a:cxn ang="0">
                  <a:pos x="480" y="0"/>
                </a:cxn>
              </a:cxnLst>
              <a:rect l="0" t="0" r="r" b="b"/>
              <a:pathLst>
                <a:path w="1672" h="2704">
                  <a:moveTo>
                    <a:pt x="0" y="2304"/>
                  </a:moveTo>
                  <a:cubicBezTo>
                    <a:pt x="184" y="2504"/>
                    <a:pt x="368" y="2704"/>
                    <a:pt x="624" y="2640"/>
                  </a:cubicBezTo>
                  <a:cubicBezTo>
                    <a:pt x="880" y="2576"/>
                    <a:pt x="1400" y="2288"/>
                    <a:pt x="1536" y="1920"/>
                  </a:cubicBezTo>
                  <a:cubicBezTo>
                    <a:pt x="1672" y="1552"/>
                    <a:pt x="1616" y="752"/>
                    <a:pt x="1440" y="432"/>
                  </a:cubicBezTo>
                  <a:cubicBezTo>
                    <a:pt x="1264" y="112"/>
                    <a:pt x="640" y="72"/>
                    <a:pt x="48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07" name="Text Box 63"/>
          <p:cNvSpPr txBox="1">
            <a:spLocks noChangeArrowheads="1"/>
          </p:cNvSpPr>
          <p:nvPr/>
        </p:nvSpPr>
        <p:spPr bwMode="auto">
          <a:xfrm>
            <a:off x="5715000" y="0"/>
            <a:ext cx="2073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2.2</a:t>
            </a:r>
            <a:r>
              <a:rPr lang="en-US" sz="2400" b="1" baseline="-25000">
                <a:latin typeface="Times New Roman" pitchFamily="18" charset="0"/>
              </a:rPr>
              <a:t>7 </a:t>
            </a:r>
            <a:r>
              <a:rPr lang="en-US" sz="2400" b="1">
                <a:latin typeface="Times New Roman" pitchFamily="18" charset="0"/>
              </a:rPr>
              <a:t>   Strand</a:t>
            </a:r>
          </a:p>
        </p:txBody>
      </p:sp>
      <p:sp>
        <p:nvSpPr>
          <p:cNvPr id="6208" name="Text Box 64"/>
          <p:cNvSpPr txBox="1">
            <a:spLocks noChangeArrowheads="1"/>
          </p:cNvSpPr>
          <p:nvPr/>
        </p:nvSpPr>
        <p:spPr bwMode="auto">
          <a:xfrm>
            <a:off x="5715000" y="533400"/>
            <a:ext cx="2073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  <a:r>
              <a:rPr lang="en-US" sz="2400" b="1" baseline="-25000">
                <a:latin typeface="Times New Roman" pitchFamily="18" charset="0"/>
              </a:rPr>
              <a:t>10</a:t>
            </a:r>
            <a:r>
              <a:rPr lang="en-US" sz="2400" b="1">
                <a:latin typeface="Times New Roman" pitchFamily="18" charset="0"/>
              </a:rPr>
              <a:t>    Helix</a:t>
            </a:r>
          </a:p>
        </p:txBody>
      </p:sp>
      <p:sp>
        <p:nvSpPr>
          <p:cNvPr id="6209" name="Text Box 65"/>
          <p:cNvSpPr txBox="1">
            <a:spLocks noChangeArrowheads="1"/>
          </p:cNvSpPr>
          <p:nvPr/>
        </p:nvSpPr>
        <p:spPr bwMode="auto">
          <a:xfrm>
            <a:off x="5715000" y="1066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3.6</a:t>
            </a:r>
            <a:r>
              <a:rPr lang="en-US" sz="2400" b="1" baseline="-25000">
                <a:latin typeface="Times New Roman" pitchFamily="18" charset="0"/>
              </a:rPr>
              <a:t>13</a:t>
            </a:r>
            <a:r>
              <a:rPr lang="en-US" sz="2400" b="1">
                <a:latin typeface="Times New Roman" pitchFamily="18" charset="0"/>
              </a:rPr>
              <a:t> Helix (</a:t>
            </a:r>
            <a:r>
              <a:rPr lang="en-US" sz="2400" b="1">
                <a:latin typeface="Symbol" pitchFamily="18" charset="2"/>
              </a:rPr>
              <a:t>a</a:t>
            </a:r>
            <a:r>
              <a:rPr lang="en-US" sz="2400" b="1">
                <a:latin typeface="Times New Roman" pitchFamily="18" charset="0"/>
              </a:rPr>
              <a:t>-Helix)</a:t>
            </a:r>
          </a:p>
        </p:txBody>
      </p:sp>
      <p:sp>
        <p:nvSpPr>
          <p:cNvPr id="6210" name="Text Box 66"/>
          <p:cNvSpPr txBox="1">
            <a:spLocks noChangeArrowheads="1"/>
          </p:cNvSpPr>
          <p:nvPr/>
        </p:nvSpPr>
        <p:spPr bwMode="auto">
          <a:xfrm>
            <a:off x="5715000" y="1676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4.4</a:t>
            </a:r>
            <a:r>
              <a:rPr lang="en-US" sz="2400" b="1" baseline="-25000">
                <a:latin typeface="Times New Roman" pitchFamily="18" charset="0"/>
              </a:rPr>
              <a:t>16</a:t>
            </a:r>
            <a:r>
              <a:rPr lang="en-US" sz="2400" b="1">
                <a:latin typeface="Times New Roman" pitchFamily="18" charset="0"/>
              </a:rPr>
              <a:t> Helix (</a:t>
            </a:r>
            <a:r>
              <a:rPr lang="en-US" sz="2400" b="1">
                <a:latin typeface="Symbol" pitchFamily="18" charset="2"/>
              </a:rPr>
              <a:t>p</a:t>
            </a:r>
            <a:r>
              <a:rPr lang="en-US" sz="2400" b="1">
                <a:latin typeface="Times New Roman" pitchFamily="18" charset="0"/>
              </a:rPr>
              <a:t>-Helix)</a:t>
            </a:r>
          </a:p>
        </p:txBody>
      </p:sp>
      <p:sp>
        <p:nvSpPr>
          <p:cNvPr id="6211" name="Rectangle 67"/>
          <p:cNvSpPr>
            <a:spLocks noChangeArrowheads="1"/>
          </p:cNvSpPr>
          <p:nvPr/>
        </p:nvSpPr>
        <p:spPr bwMode="auto">
          <a:xfrm>
            <a:off x="3132138" y="3017838"/>
            <a:ext cx="184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400" b="1">
              <a:latin typeface="Times New Roman" pitchFamily="18" charset="0"/>
            </a:endParaRPr>
          </a:p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grpSp>
        <p:nvGrpSpPr>
          <p:cNvPr id="6212" name="Group 68"/>
          <p:cNvGrpSpPr>
            <a:grpSpLocks/>
          </p:cNvGrpSpPr>
          <p:nvPr/>
        </p:nvGrpSpPr>
        <p:grpSpPr bwMode="auto">
          <a:xfrm>
            <a:off x="0" y="2971800"/>
            <a:ext cx="2057400" cy="381000"/>
            <a:chOff x="0" y="1872"/>
            <a:chExt cx="1296" cy="240"/>
          </a:xfrm>
        </p:grpSpPr>
        <p:sp>
          <p:nvSpPr>
            <p:cNvPr id="6213" name="Line 69"/>
            <p:cNvSpPr>
              <a:spLocks noChangeShapeType="1"/>
            </p:cNvSpPr>
            <p:nvPr/>
          </p:nvSpPr>
          <p:spPr bwMode="auto">
            <a:xfrm>
              <a:off x="192" y="2064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14" name="Oval 70"/>
            <p:cNvSpPr>
              <a:spLocks noChangeArrowheads="1"/>
            </p:cNvSpPr>
            <p:nvPr/>
          </p:nvSpPr>
          <p:spPr bwMode="auto">
            <a:xfrm>
              <a:off x="0" y="1872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12</a:t>
              </a:r>
            </a:p>
          </p:txBody>
        </p:sp>
      </p:grpSp>
      <p:grpSp>
        <p:nvGrpSpPr>
          <p:cNvPr id="6215" name="Group 71"/>
          <p:cNvGrpSpPr>
            <a:grpSpLocks/>
          </p:cNvGrpSpPr>
          <p:nvPr/>
        </p:nvGrpSpPr>
        <p:grpSpPr bwMode="auto">
          <a:xfrm>
            <a:off x="1905000" y="2819400"/>
            <a:ext cx="2057400" cy="381000"/>
            <a:chOff x="3936" y="1872"/>
            <a:chExt cx="1296" cy="240"/>
          </a:xfrm>
        </p:grpSpPr>
        <p:sp>
          <p:nvSpPr>
            <p:cNvPr id="6216" name="Line 72"/>
            <p:cNvSpPr>
              <a:spLocks noChangeShapeType="1"/>
            </p:cNvSpPr>
            <p:nvPr/>
          </p:nvSpPr>
          <p:spPr bwMode="auto">
            <a:xfrm>
              <a:off x="3936" y="196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17" name="Oval 73"/>
            <p:cNvSpPr>
              <a:spLocks noChangeArrowheads="1"/>
            </p:cNvSpPr>
            <p:nvPr/>
          </p:nvSpPr>
          <p:spPr bwMode="auto">
            <a:xfrm>
              <a:off x="4944" y="1872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13</a:t>
              </a:r>
            </a:p>
          </p:txBody>
        </p:sp>
      </p:grpSp>
      <p:grpSp>
        <p:nvGrpSpPr>
          <p:cNvPr id="6218" name="Group 74"/>
          <p:cNvGrpSpPr>
            <a:grpSpLocks/>
          </p:cNvGrpSpPr>
          <p:nvPr/>
        </p:nvGrpSpPr>
        <p:grpSpPr bwMode="auto">
          <a:xfrm>
            <a:off x="152400" y="4038600"/>
            <a:ext cx="1828800" cy="381000"/>
            <a:chOff x="96" y="2544"/>
            <a:chExt cx="1152" cy="240"/>
          </a:xfrm>
        </p:grpSpPr>
        <p:sp>
          <p:nvSpPr>
            <p:cNvPr id="6219" name="Line 75"/>
            <p:cNvSpPr>
              <a:spLocks noChangeShapeType="1"/>
            </p:cNvSpPr>
            <p:nvPr/>
          </p:nvSpPr>
          <p:spPr bwMode="auto">
            <a:xfrm>
              <a:off x="144" y="268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20" name="Oval 76"/>
            <p:cNvSpPr>
              <a:spLocks noChangeArrowheads="1"/>
            </p:cNvSpPr>
            <p:nvPr/>
          </p:nvSpPr>
          <p:spPr bwMode="auto">
            <a:xfrm>
              <a:off x="96" y="2544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8</a:t>
              </a:r>
            </a:p>
          </p:txBody>
        </p:sp>
      </p:grpSp>
      <p:grpSp>
        <p:nvGrpSpPr>
          <p:cNvPr id="6221" name="Group 77"/>
          <p:cNvGrpSpPr>
            <a:grpSpLocks/>
          </p:cNvGrpSpPr>
          <p:nvPr/>
        </p:nvGrpSpPr>
        <p:grpSpPr bwMode="auto">
          <a:xfrm rot="-200308">
            <a:off x="0" y="2514600"/>
            <a:ext cx="1828800" cy="381000"/>
            <a:chOff x="96" y="2544"/>
            <a:chExt cx="1152" cy="240"/>
          </a:xfrm>
        </p:grpSpPr>
        <p:sp>
          <p:nvSpPr>
            <p:cNvPr id="6222" name="Line 78"/>
            <p:cNvSpPr>
              <a:spLocks noChangeShapeType="1"/>
            </p:cNvSpPr>
            <p:nvPr/>
          </p:nvSpPr>
          <p:spPr bwMode="auto">
            <a:xfrm>
              <a:off x="144" y="268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23" name="Oval 79"/>
            <p:cNvSpPr>
              <a:spLocks noChangeArrowheads="1"/>
            </p:cNvSpPr>
            <p:nvPr/>
          </p:nvSpPr>
          <p:spPr bwMode="auto">
            <a:xfrm>
              <a:off x="96" y="2544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14</a:t>
              </a:r>
            </a:p>
          </p:txBody>
        </p:sp>
      </p:grpSp>
      <p:grpSp>
        <p:nvGrpSpPr>
          <p:cNvPr id="6224" name="Group 80"/>
          <p:cNvGrpSpPr>
            <a:grpSpLocks/>
          </p:cNvGrpSpPr>
          <p:nvPr/>
        </p:nvGrpSpPr>
        <p:grpSpPr bwMode="auto">
          <a:xfrm>
            <a:off x="304800" y="2209800"/>
            <a:ext cx="1828800" cy="381000"/>
            <a:chOff x="96" y="2544"/>
            <a:chExt cx="1152" cy="240"/>
          </a:xfrm>
        </p:grpSpPr>
        <p:sp>
          <p:nvSpPr>
            <p:cNvPr id="6225" name="Line 81"/>
            <p:cNvSpPr>
              <a:spLocks noChangeShapeType="1"/>
            </p:cNvSpPr>
            <p:nvPr/>
          </p:nvSpPr>
          <p:spPr bwMode="auto">
            <a:xfrm>
              <a:off x="144" y="2688"/>
              <a:ext cx="1104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26" name="Oval 82"/>
            <p:cNvSpPr>
              <a:spLocks noChangeArrowheads="1"/>
            </p:cNvSpPr>
            <p:nvPr/>
          </p:nvSpPr>
          <p:spPr bwMode="auto">
            <a:xfrm>
              <a:off x="96" y="2544"/>
              <a:ext cx="288" cy="240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latin typeface="Times New Roman" pitchFamily="18" charset="0"/>
                </a:rPr>
                <a:t>15</a:t>
              </a:r>
            </a:p>
          </p:txBody>
        </p:sp>
      </p:grpSp>
      <p:sp>
        <p:nvSpPr>
          <p:cNvPr id="6227" name="Text Box 83"/>
          <p:cNvSpPr txBox="1">
            <a:spLocks noChangeArrowheads="1"/>
          </p:cNvSpPr>
          <p:nvPr/>
        </p:nvSpPr>
        <p:spPr bwMode="auto">
          <a:xfrm>
            <a:off x="3429000" y="0"/>
            <a:ext cx="2133600" cy="210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00"/>
                </a:solidFill>
                <a:latin typeface="Times New Roman" pitchFamily="18" charset="0"/>
              </a:rPr>
              <a:t>Intramolecular</a:t>
            </a:r>
          </a:p>
          <a:p>
            <a:pPr algn="ctr"/>
            <a:r>
              <a:rPr lang="en-US" sz="2400">
                <a:solidFill>
                  <a:srgbClr val="008000"/>
                </a:solidFill>
                <a:latin typeface="Times New Roman" pitchFamily="18" charset="0"/>
              </a:rPr>
              <a:t>Hydrogen Bonding:</a:t>
            </a:r>
          </a:p>
          <a:p>
            <a:pPr algn="ctr"/>
            <a:r>
              <a:rPr lang="en-US" sz="2000" b="1" i="1">
                <a:solidFill>
                  <a:srgbClr val="FF0000"/>
                </a:solidFill>
                <a:latin typeface="Times New Roman" pitchFamily="18" charset="0"/>
              </a:rPr>
              <a:t>Different Types</a:t>
            </a:r>
          </a:p>
          <a:p>
            <a:pPr algn="ctr"/>
            <a:r>
              <a:rPr lang="en-US" sz="2000" b="1" i="1">
                <a:solidFill>
                  <a:srgbClr val="FF0000"/>
                </a:solidFill>
                <a:latin typeface="Times New Roman" pitchFamily="18" charset="0"/>
              </a:rPr>
              <a:t>of</a:t>
            </a:r>
          </a:p>
          <a:p>
            <a:pPr algn="ctr"/>
            <a:r>
              <a:rPr lang="en-US" sz="2000" b="1" i="1">
                <a:solidFill>
                  <a:srgbClr val="FF0000"/>
                </a:solidFill>
                <a:latin typeface="Times New Roman" pitchFamily="18" charset="0"/>
              </a:rPr>
              <a:t>Helices</a:t>
            </a:r>
          </a:p>
        </p:txBody>
      </p:sp>
      <p:grpSp>
        <p:nvGrpSpPr>
          <p:cNvPr id="6228" name="Group 84"/>
          <p:cNvGrpSpPr>
            <a:grpSpLocks/>
          </p:cNvGrpSpPr>
          <p:nvPr/>
        </p:nvGrpSpPr>
        <p:grpSpPr bwMode="auto">
          <a:xfrm>
            <a:off x="0" y="3657600"/>
            <a:ext cx="4038600" cy="2590800"/>
            <a:chOff x="0" y="2304"/>
            <a:chExt cx="2544" cy="1632"/>
          </a:xfrm>
        </p:grpSpPr>
        <p:grpSp>
          <p:nvGrpSpPr>
            <p:cNvPr id="6229" name="Group 85"/>
            <p:cNvGrpSpPr>
              <a:grpSpLocks/>
            </p:cNvGrpSpPr>
            <p:nvPr/>
          </p:nvGrpSpPr>
          <p:grpSpPr bwMode="auto">
            <a:xfrm>
              <a:off x="0" y="2304"/>
              <a:ext cx="1104" cy="240"/>
              <a:chOff x="0" y="2352"/>
              <a:chExt cx="1104" cy="240"/>
            </a:xfrm>
          </p:grpSpPr>
          <p:sp>
            <p:nvSpPr>
              <p:cNvPr id="6230" name="Line 86"/>
              <p:cNvSpPr>
                <a:spLocks noChangeShapeType="1"/>
              </p:cNvSpPr>
              <p:nvPr/>
            </p:nvSpPr>
            <p:spPr bwMode="auto">
              <a:xfrm>
                <a:off x="0" y="2544"/>
                <a:ext cx="110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Oval 87"/>
              <p:cNvSpPr>
                <a:spLocks noChangeArrowheads="1"/>
              </p:cNvSpPr>
              <p:nvPr/>
            </p:nvSpPr>
            <p:spPr bwMode="auto">
              <a:xfrm>
                <a:off x="0" y="2352"/>
                <a:ext cx="288" cy="240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000">
                    <a:latin typeface="Times New Roman" pitchFamily="18" charset="0"/>
                  </a:rPr>
                  <a:t>10</a:t>
                </a:r>
              </a:p>
            </p:txBody>
          </p:sp>
        </p:grpSp>
        <p:sp>
          <p:nvSpPr>
            <p:cNvPr id="6232" name="Arc 88"/>
            <p:cNvSpPr>
              <a:spLocks/>
            </p:cNvSpPr>
            <p:nvPr/>
          </p:nvSpPr>
          <p:spPr bwMode="auto">
            <a:xfrm flipH="1" flipV="1">
              <a:off x="144" y="2544"/>
              <a:ext cx="2400" cy="13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33" name="Text Box 89"/>
          <p:cNvSpPr txBox="1">
            <a:spLocks noChangeArrowheads="1"/>
          </p:cNvSpPr>
          <p:nvPr/>
        </p:nvSpPr>
        <p:spPr bwMode="auto">
          <a:xfrm>
            <a:off x="6477000" y="2362200"/>
            <a:ext cx="795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n/p/d</a:t>
            </a:r>
          </a:p>
        </p:txBody>
      </p:sp>
      <p:sp>
        <p:nvSpPr>
          <p:cNvPr id="6234" name="Text Box 90"/>
          <p:cNvSpPr txBox="1">
            <a:spLocks noChangeArrowheads="1"/>
          </p:cNvSpPr>
          <p:nvPr/>
        </p:nvSpPr>
        <p:spPr bwMode="auto">
          <a:xfrm>
            <a:off x="8305800" y="2286000"/>
            <a:ext cx="63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990033"/>
                </a:solidFill>
                <a:latin typeface="Symbol" pitchFamily="18" charset="2"/>
              </a:rPr>
              <a:t>f/y</a:t>
            </a:r>
          </a:p>
        </p:txBody>
      </p:sp>
      <p:sp>
        <p:nvSpPr>
          <p:cNvPr id="6235" name="Text Box 91"/>
          <p:cNvSpPr txBox="1">
            <a:spLocks noChangeArrowheads="1"/>
          </p:cNvSpPr>
          <p:nvPr/>
        </p:nvSpPr>
        <p:spPr bwMode="auto">
          <a:xfrm>
            <a:off x="6400800" y="609600"/>
            <a:ext cx="10763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3/6.0/2</a:t>
            </a:r>
          </a:p>
        </p:txBody>
      </p:sp>
      <p:sp>
        <p:nvSpPr>
          <p:cNvPr id="6236" name="Text Box 92"/>
          <p:cNvSpPr txBox="1">
            <a:spLocks noChangeArrowheads="1"/>
          </p:cNvSpPr>
          <p:nvPr/>
        </p:nvSpPr>
        <p:spPr bwMode="auto">
          <a:xfrm>
            <a:off x="6477000" y="1143000"/>
            <a:ext cx="19812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3.6/5.4/1.5</a:t>
            </a:r>
          </a:p>
        </p:txBody>
      </p:sp>
      <p:sp>
        <p:nvSpPr>
          <p:cNvPr id="6237" name="Text Box 93"/>
          <p:cNvSpPr txBox="1">
            <a:spLocks noChangeArrowheads="1"/>
          </p:cNvSpPr>
          <p:nvPr/>
        </p:nvSpPr>
        <p:spPr bwMode="auto">
          <a:xfrm>
            <a:off x="6400800" y="1752600"/>
            <a:ext cx="19812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4.4/5.2/1.18</a:t>
            </a:r>
          </a:p>
        </p:txBody>
      </p:sp>
      <p:sp>
        <p:nvSpPr>
          <p:cNvPr id="6238" name="Text Box 94"/>
          <p:cNvSpPr txBox="1">
            <a:spLocks noChangeArrowheads="1"/>
          </p:cNvSpPr>
          <p:nvPr/>
        </p:nvSpPr>
        <p:spPr bwMode="auto">
          <a:xfrm>
            <a:off x="8004175" y="609600"/>
            <a:ext cx="1149350" cy="3762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-49/-26</a:t>
            </a:r>
          </a:p>
        </p:txBody>
      </p:sp>
      <p:sp>
        <p:nvSpPr>
          <p:cNvPr id="6239" name="Text Box 95"/>
          <p:cNvSpPr txBox="1">
            <a:spLocks noChangeArrowheads="1"/>
          </p:cNvSpPr>
          <p:nvPr/>
        </p:nvSpPr>
        <p:spPr bwMode="auto">
          <a:xfrm>
            <a:off x="8004175" y="1143000"/>
            <a:ext cx="1149350" cy="3762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-57/-47</a:t>
            </a:r>
          </a:p>
        </p:txBody>
      </p:sp>
      <p:sp>
        <p:nvSpPr>
          <p:cNvPr id="6240" name="Text Box 96"/>
          <p:cNvSpPr txBox="1">
            <a:spLocks noChangeArrowheads="1"/>
          </p:cNvSpPr>
          <p:nvPr/>
        </p:nvSpPr>
        <p:spPr bwMode="auto">
          <a:xfrm>
            <a:off x="8004175" y="1752600"/>
            <a:ext cx="1149350" cy="3762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33"/>
                </a:solidFill>
                <a:latin typeface="Comic Sans MS" pitchFamily="66" charset="0"/>
              </a:rPr>
              <a:t>-57/-70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6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27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6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2000" fill="hold"/>
                                        <p:tgtEl>
                                          <p:spTgt spid="616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0"/>
                            </p:stCondLst>
                            <p:childTnLst>
                              <p:par>
                                <p:cTn id="147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9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07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6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2000" fill="hold"/>
                                        <p:tgtEl>
                                          <p:spTgt spid="618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0"/>
                            </p:stCondLst>
                            <p:childTnLst>
                              <p:par>
                                <p:cTn id="1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8" dur="500"/>
                                        <p:tgtEl>
                                          <p:spTgt spid="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08"/>
                  </p:tgtEl>
                </p:cond>
              </p:nextCondLst>
            </p:seq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6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3" dur="2000" fill="hold"/>
                                        <p:tgtEl>
                                          <p:spTgt spid="618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7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09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6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2000" fill="hold"/>
                                        <p:tgtEl>
                                          <p:spTgt spid="618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6" dur="500"/>
                                        <p:tgtEl>
                                          <p:spTgt spid="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10"/>
                  </p:tgtEl>
                </p:cond>
              </p:nextCondLst>
            </p:seq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6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33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34"/>
                  </p:tgtEl>
                </p:cond>
              </p:nextCondLst>
            </p:seq>
          </p:childTnLst>
        </p:cTn>
      </p:par>
    </p:tnLst>
    <p:bldLst>
      <p:bldP spid="6168" grpId="0"/>
      <p:bldP spid="6183" grpId="0"/>
      <p:bldP spid="6184" grpId="0"/>
      <p:bldP spid="6185" grpId="0"/>
      <p:bldP spid="6207" grpId="0"/>
      <p:bldP spid="6208" grpId="0"/>
      <p:bldP spid="6209" grpId="0"/>
      <p:bldP spid="6210" grpId="0"/>
      <p:bldP spid="6233" grpId="0"/>
      <p:bldP spid="6234" grpId="0"/>
      <p:bldP spid="6235" grpId="0" animBg="1"/>
      <p:bldP spid="6236" grpId="0" animBg="1"/>
      <p:bldP spid="6237" grpId="0" animBg="1"/>
      <p:bldP spid="6238" grpId="0" animBg="1"/>
      <p:bldP spid="6239" grpId="0" animBg="1"/>
      <p:bldP spid="62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f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3962400" cy="3581400"/>
          </a:xfrm>
          <a:prstGeom prst="rect">
            <a:avLst/>
          </a:prstGeom>
          <a:noFill/>
        </p:spPr>
      </p:pic>
      <p:pic>
        <p:nvPicPr>
          <p:cNvPr id="5123" name="Picture 3" descr="conf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124200"/>
            <a:ext cx="4343400" cy="34655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onf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0"/>
            <a:ext cx="5868988" cy="5943600"/>
          </a:xfrm>
          <a:prstGeom prst="rect">
            <a:avLst/>
          </a:prstGeom>
          <a:noFill/>
        </p:spPr>
      </p:pic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1295400" y="9906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1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1981200" y="10668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2</a:t>
            </a:r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2286000" y="1143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3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1524000" y="1524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4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279525" y="998538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295400" y="9906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447800" y="11430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2438400" y="32004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7</a:t>
            </a: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2057400" y="1981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5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3962400" y="2286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6</a:t>
            </a:r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2286000" y="38100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9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2286000" y="35052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8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5784850" y="606425"/>
            <a:ext cx="334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1</a:t>
            </a:r>
            <a:r>
              <a:rPr lang="en-US" b="1"/>
              <a:t> Antiparallel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5791200" y="1219200"/>
            <a:ext cx="3676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2</a:t>
            </a:r>
            <a:r>
              <a:rPr lang="en-US" b="1"/>
              <a:t> Left Handed II Helix </a:t>
            </a:r>
          </a:p>
          <a:p>
            <a:pPr marL="342900" indent="-342900">
              <a:buClr>
                <a:srgbClr val="800000"/>
              </a:buClr>
            </a:pPr>
            <a:r>
              <a:rPr lang="en-US" b="1"/>
              <a:t>(Polyglycine and Poly-L-proline)</a:t>
            </a:r>
          </a:p>
          <a:p>
            <a:pPr marL="342900" indent="-342900"/>
            <a:endParaRPr lang="en-US" b="1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791200" y="2192338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3</a:t>
            </a:r>
            <a:r>
              <a:rPr lang="en-US" b="1"/>
              <a:t> Collagen</a:t>
            </a:r>
          </a:p>
          <a:p>
            <a:pPr marL="342900" indent="-342900"/>
            <a:endParaRPr lang="en-US" b="1"/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5810250" y="2722563"/>
            <a:ext cx="2938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4</a:t>
            </a:r>
            <a:r>
              <a:rPr lang="en-US" b="1"/>
              <a:t> 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5810250" y="3259138"/>
            <a:ext cx="1690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/>
              <a:t>5  2.2</a:t>
            </a:r>
            <a:r>
              <a:rPr lang="en-US" b="1" baseline="-25000"/>
              <a:t>7</a:t>
            </a:r>
            <a:r>
              <a:rPr lang="en-US" b="1"/>
              <a:t> Ribbon</a:t>
            </a:r>
          </a:p>
          <a:p>
            <a:pPr marL="342900" indent="-342900"/>
            <a:endParaRPr lang="en-US" b="1"/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5810250" y="3835400"/>
            <a:ext cx="2589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6  Left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5784850" y="4371975"/>
            <a:ext cx="2892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00CC"/>
                </a:solidFill>
              </a:rPr>
              <a:t>7  Right Handed 3</a:t>
            </a:r>
            <a:r>
              <a:rPr lang="en-US" b="1" baseline="-25000">
                <a:solidFill>
                  <a:srgbClr val="CC00CC"/>
                </a:solidFill>
              </a:rPr>
              <a:t>10</a:t>
            </a:r>
            <a:r>
              <a:rPr lang="en-US" b="1">
                <a:solidFill>
                  <a:srgbClr val="CC00CC"/>
                </a:solidFill>
              </a:rPr>
              <a:t> Helix</a:t>
            </a:r>
          </a:p>
        </p:txBody>
      </p:sp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5791200" y="4902200"/>
            <a:ext cx="2754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00CC"/>
                </a:solidFill>
              </a:rPr>
              <a:t>8  Right Handed </a:t>
            </a:r>
            <a:r>
              <a:rPr lang="en-US" b="1">
                <a:solidFill>
                  <a:srgbClr val="CC00CC"/>
                </a:solidFill>
                <a:latin typeface="Symbol" pitchFamily="18" charset="2"/>
              </a:rPr>
              <a:t>a</a:t>
            </a:r>
            <a:r>
              <a:rPr lang="en-US" b="1">
                <a:solidFill>
                  <a:srgbClr val="CC00CC"/>
                </a:solidFill>
              </a:rPr>
              <a:t>-Helix</a:t>
            </a: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5791200" y="5497513"/>
            <a:ext cx="2735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00CC"/>
                </a:solidFill>
              </a:rPr>
              <a:t>9  Right Handed </a:t>
            </a:r>
            <a:r>
              <a:rPr lang="en-US" b="1">
                <a:solidFill>
                  <a:srgbClr val="CC00CC"/>
                </a:solidFill>
                <a:latin typeface="Symbol" pitchFamily="18" charset="2"/>
              </a:rPr>
              <a:t>p</a:t>
            </a:r>
            <a:r>
              <a:rPr lang="en-US" b="1">
                <a:solidFill>
                  <a:srgbClr val="CC00CC"/>
                </a:solidFill>
              </a:rPr>
              <a:t>-Helix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3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3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9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4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63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4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63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4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6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4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63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63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4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63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64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63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64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63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07"/>
                  </p:tgtEl>
                </p:cond>
              </p:nextCondLst>
            </p:seq>
          </p:childTnLst>
        </p:cTn>
      </p:par>
    </p:tnLst>
    <p:bldLst>
      <p:bldP spid="16387" grpId="0" animBg="1"/>
      <p:bldP spid="16388" grpId="0" animBg="1"/>
      <p:bldP spid="16389" grpId="0" animBg="1"/>
      <p:bldP spid="16390" grpId="0" animBg="1"/>
      <p:bldP spid="16394" grpId="0" animBg="1"/>
      <p:bldP spid="16395" grpId="0" animBg="1"/>
      <p:bldP spid="16396" grpId="0" animBg="1"/>
      <p:bldP spid="16397" grpId="0" animBg="1"/>
      <p:bldP spid="163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7"/>
          <p:cNvGrpSpPr>
            <a:grpSpLocks/>
          </p:cNvGrpSpPr>
          <p:nvPr/>
        </p:nvGrpSpPr>
        <p:grpSpPr bwMode="auto">
          <a:xfrm>
            <a:off x="1295400" y="609600"/>
            <a:ext cx="1981200" cy="5495925"/>
            <a:chOff x="1871" y="395"/>
            <a:chExt cx="1248" cy="3462"/>
          </a:xfrm>
        </p:grpSpPr>
        <p:pic>
          <p:nvPicPr>
            <p:cNvPr id="4100" name="Picture 4" descr="b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 rot="10800000">
              <a:off x="1906" y="1810"/>
              <a:ext cx="1194" cy="2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1" name="Picture 5" descr="b"/>
            <p:cNvPicPr>
              <a:picLocks noChangeAspect="1" noChangeArrowheads="1"/>
            </p:cNvPicPr>
            <p:nvPr/>
          </p:nvPicPr>
          <p:blipFill>
            <a:blip r:embed="rId3">
              <a:lum contrast="6000"/>
            </a:blip>
            <a:srcRect/>
            <a:stretch>
              <a:fillRect/>
            </a:stretch>
          </p:blipFill>
          <p:spPr bwMode="auto">
            <a:xfrm rot="10800000">
              <a:off x="1871" y="395"/>
              <a:ext cx="1248" cy="1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6080125" y="417513"/>
            <a:ext cx="244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927725" y="417513"/>
            <a:ext cx="396875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POLY PROLINE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7086600" y="381000"/>
            <a:ext cx="396875" cy="531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A</a:t>
            </a:r>
          </a:p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 LEFT</a:t>
            </a:r>
          </a:p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 HANDED</a:t>
            </a:r>
          </a:p>
          <a:p>
            <a:r>
              <a:rPr lang="en-US" b="1">
                <a:solidFill>
                  <a:srgbClr val="CC3300"/>
                </a:solidFill>
                <a:latin typeface="Comic Sans MS" pitchFamily="66" charset="0"/>
              </a:rPr>
              <a:t> HELIX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  <p:bldP spid="41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onf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0"/>
            <a:ext cx="5868988" cy="5943600"/>
          </a:xfrm>
          <a:prstGeom prst="rect">
            <a:avLst/>
          </a:prstGeom>
          <a:noFill/>
        </p:spPr>
      </p:pic>
      <p:sp>
        <p:nvSpPr>
          <p:cNvPr id="17411" name="Oval 3"/>
          <p:cNvSpPr>
            <a:spLocks noChangeArrowheads="1"/>
          </p:cNvSpPr>
          <p:nvPr/>
        </p:nvSpPr>
        <p:spPr bwMode="auto">
          <a:xfrm>
            <a:off x="1295400" y="9906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1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1981200" y="10668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2</a:t>
            </a:r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2286000" y="1143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3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524000" y="1524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4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279525" y="998538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295400" y="9906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1447800" y="11430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2438400" y="32004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7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2057400" y="1981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5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962400" y="2286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6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2286000" y="3810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9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2286000" y="3505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8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5784850" y="606425"/>
            <a:ext cx="334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1</a:t>
            </a:r>
            <a:r>
              <a:rPr lang="en-US" b="1"/>
              <a:t> Antiparallel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5791200" y="1219200"/>
            <a:ext cx="3676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CC00CC"/>
                </a:solidFill>
              </a:rPr>
              <a:t>2 Left Handed II Helix </a:t>
            </a:r>
          </a:p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CC00CC"/>
                </a:solidFill>
              </a:rPr>
              <a:t>(Polyglycine and Poly-L-proline)</a:t>
            </a:r>
          </a:p>
          <a:p>
            <a:pPr marL="342900" indent="-342900"/>
            <a:endParaRPr lang="en-US" b="1">
              <a:solidFill>
                <a:srgbClr val="CC00CC"/>
              </a:solidFill>
            </a:endParaRP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5791200" y="2192338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3</a:t>
            </a:r>
            <a:r>
              <a:rPr lang="en-US" b="1"/>
              <a:t> Collagen</a:t>
            </a:r>
          </a:p>
          <a:p>
            <a:pPr marL="342900" indent="-342900"/>
            <a:endParaRPr lang="en-US" b="1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5810250" y="2722563"/>
            <a:ext cx="2938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4</a:t>
            </a:r>
            <a:r>
              <a:rPr lang="en-US" b="1"/>
              <a:t> 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5810250" y="3259138"/>
            <a:ext cx="1690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5</a:t>
            </a:r>
            <a:r>
              <a:rPr lang="en-US" b="1"/>
              <a:t>  2.2</a:t>
            </a:r>
            <a:r>
              <a:rPr lang="en-US" b="1" baseline="-25000"/>
              <a:t>7</a:t>
            </a:r>
            <a:r>
              <a:rPr lang="en-US" b="1"/>
              <a:t> Ribbon</a:t>
            </a:r>
          </a:p>
          <a:p>
            <a:pPr marL="342900" indent="-342900"/>
            <a:endParaRPr lang="en-US" b="1"/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5810250" y="3835400"/>
            <a:ext cx="2589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6</a:t>
            </a:r>
            <a:r>
              <a:rPr lang="en-US" b="1"/>
              <a:t>  Left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5784850" y="4371975"/>
            <a:ext cx="2892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7</a:t>
            </a:r>
            <a:r>
              <a:rPr lang="en-US" b="1"/>
              <a:t>  Right Handed 3</a:t>
            </a:r>
            <a:r>
              <a:rPr lang="en-US" b="1" baseline="-25000"/>
              <a:t>10</a:t>
            </a:r>
            <a:r>
              <a:rPr lang="en-US" b="1"/>
              <a:t> Helix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5791200" y="4902200"/>
            <a:ext cx="2754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8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5791200" y="5497513"/>
            <a:ext cx="2735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9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p</a:t>
            </a:r>
            <a:r>
              <a:rPr lang="en-US" b="1"/>
              <a:t>-Helix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4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4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4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74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4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74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4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74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4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74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74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74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4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74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2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4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74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3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4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74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31"/>
                  </p:tgtEl>
                </p:cond>
              </p:nextCondLst>
            </p:seq>
          </p:childTnLst>
        </p:cTn>
      </p:par>
    </p:tnLst>
    <p:bldLst>
      <p:bldP spid="17411" grpId="0" animBg="1"/>
      <p:bldP spid="17412" grpId="0" animBg="1"/>
      <p:bldP spid="17413" grpId="0" animBg="1"/>
      <p:bldP spid="17414" grpId="0" animBg="1"/>
      <p:bldP spid="17418" grpId="0" animBg="1"/>
      <p:bldP spid="17419" grpId="0" animBg="1"/>
      <p:bldP spid="17420" grpId="0" animBg="1"/>
      <p:bldP spid="17421" grpId="0" animBg="1"/>
      <p:bldP spid="174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228600" y="304800"/>
            <a:ext cx="3352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 descr="b"/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4876800" y="339725"/>
            <a:ext cx="3200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 descr="PROTEI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438400"/>
            <a:ext cx="2633663" cy="4038600"/>
          </a:xfrm>
          <a:prstGeom prst="rect">
            <a:avLst/>
          </a:prstGeom>
          <a:noFill/>
        </p:spPr>
      </p:pic>
      <p:pic>
        <p:nvPicPr>
          <p:cNvPr id="3081" name="Picture 9" descr="PROTEI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476500"/>
            <a:ext cx="2733675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TEI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3429000" cy="5257800"/>
          </a:xfrm>
          <a:prstGeom prst="rect">
            <a:avLst/>
          </a:prstGeom>
          <a:noFill/>
        </p:spPr>
      </p:pic>
      <p:pic>
        <p:nvPicPr>
          <p:cNvPr id="9219" name="Picture 3" descr="PROTEI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457200"/>
            <a:ext cx="3565525" cy="5268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f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0"/>
            <a:ext cx="5868988" cy="5943600"/>
          </a:xfrm>
          <a:prstGeom prst="rect">
            <a:avLst/>
          </a:prstGeom>
          <a:noFill/>
        </p:spPr>
      </p:pic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1295400" y="9906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1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981200" y="10668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2</a:t>
            </a:r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2286000" y="1143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3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24000" y="1524000"/>
            <a:ext cx="152400" cy="152400"/>
          </a:xfrm>
          <a:prstGeom prst="ellipse">
            <a:avLst/>
          </a:prstGeom>
          <a:solidFill>
            <a:srgbClr val="CC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4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279525" y="998538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295400" y="9906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447800" y="11430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2438400" y="32004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7</a:t>
            </a:r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2057400" y="1981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5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3962400" y="2286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6</a:t>
            </a:r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2286000" y="3810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9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2286000" y="3505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8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5784850" y="606425"/>
            <a:ext cx="334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CC00CC"/>
                </a:solidFill>
              </a:rPr>
              <a:t>1 Antiparallel </a:t>
            </a:r>
            <a:r>
              <a:rPr lang="en-US" b="1">
                <a:solidFill>
                  <a:srgbClr val="CC00CC"/>
                </a:solidFill>
                <a:latin typeface="Symbol" pitchFamily="18" charset="2"/>
              </a:rPr>
              <a:t>b</a:t>
            </a:r>
            <a:r>
              <a:rPr lang="en-US" b="1">
                <a:solidFill>
                  <a:srgbClr val="CC00CC"/>
                </a:solidFill>
              </a:rPr>
              <a:t>-pleated sheet</a:t>
            </a:r>
          </a:p>
          <a:p>
            <a:pPr marL="342900" indent="-342900"/>
            <a:endParaRPr lang="en-US" b="1">
              <a:solidFill>
                <a:srgbClr val="CC00CC"/>
              </a:solidFill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791200" y="1219200"/>
            <a:ext cx="3676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2</a:t>
            </a:r>
            <a:r>
              <a:rPr lang="en-US" b="1"/>
              <a:t> Left Handed II Helix </a:t>
            </a:r>
          </a:p>
          <a:p>
            <a:pPr marL="342900" indent="-342900">
              <a:buClr>
                <a:srgbClr val="800000"/>
              </a:buClr>
            </a:pPr>
            <a:r>
              <a:rPr lang="en-US" b="1"/>
              <a:t>(Polyglycine and Poly-L-proline)</a:t>
            </a:r>
          </a:p>
          <a:p>
            <a:pPr marL="342900" indent="-342900"/>
            <a:endParaRPr lang="en-US" b="1"/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5791200" y="2192338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3</a:t>
            </a:r>
            <a:r>
              <a:rPr lang="en-US" b="1"/>
              <a:t> Collagen</a:t>
            </a:r>
          </a:p>
          <a:p>
            <a:pPr marL="342900" indent="-342900"/>
            <a:endParaRPr lang="en-US" b="1"/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810250" y="2722563"/>
            <a:ext cx="2938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CC00CC"/>
                </a:solidFill>
              </a:rPr>
              <a:t>4 Parallel </a:t>
            </a:r>
            <a:r>
              <a:rPr lang="en-US" b="1">
                <a:solidFill>
                  <a:srgbClr val="CC00CC"/>
                </a:solidFill>
                <a:latin typeface="Symbol" pitchFamily="18" charset="2"/>
              </a:rPr>
              <a:t>b</a:t>
            </a:r>
            <a:r>
              <a:rPr lang="en-US" b="1">
                <a:solidFill>
                  <a:srgbClr val="CC00CC"/>
                </a:solidFill>
              </a:rPr>
              <a:t>-pleated Sheet</a:t>
            </a:r>
          </a:p>
          <a:p>
            <a:pPr marL="342900" indent="-342900"/>
            <a:endParaRPr lang="en-US" b="1">
              <a:solidFill>
                <a:srgbClr val="CC00CC"/>
              </a:solidFill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5810250" y="3259138"/>
            <a:ext cx="1690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5</a:t>
            </a:r>
            <a:r>
              <a:rPr lang="en-US" b="1"/>
              <a:t>  2.2</a:t>
            </a:r>
            <a:r>
              <a:rPr lang="en-US" b="1" baseline="-25000"/>
              <a:t>7</a:t>
            </a:r>
            <a:r>
              <a:rPr lang="en-US" b="1"/>
              <a:t> Ribbon</a:t>
            </a:r>
          </a:p>
          <a:p>
            <a:pPr marL="342900" indent="-342900"/>
            <a:endParaRPr lang="en-US" b="1"/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5810250" y="3835400"/>
            <a:ext cx="2589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6</a:t>
            </a:r>
            <a:r>
              <a:rPr lang="en-US" b="1"/>
              <a:t>  Left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5784850" y="4371975"/>
            <a:ext cx="2892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7</a:t>
            </a:r>
            <a:r>
              <a:rPr lang="en-US" b="1"/>
              <a:t>  Right Handed 3</a:t>
            </a:r>
            <a:r>
              <a:rPr lang="en-US" b="1" baseline="-25000"/>
              <a:t>10</a:t>
            </a:r>
            <a:r>
              <a:rPr lang="en-US" b="1"/>
              <a:t> Helix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5791200" y="4902200"/>
            <a:ext cx="2754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8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5791200" y="5497513"/>
            <a:ext cx="2735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9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p</a:t>
            </a:r>
            <a:r>
              <a:rPr lang="en-US" b="1"/>
              <a:t>-Helix</a:t>
            </a:r>
          </a:p>
        </p:txBody>
      </p:sp>
      <p:grpSp>
        <p:nvGrpSpPr>
          <p:cNvPr id="14365" name="Group 29"/>
          <p:cNvGrpSpPr>
            <a:grpSpLocks/>
          </p:cNvGrpSpPr>
          <p:nvPr/>
        </p:nvGrpSpPr>
        <p:grpSpPr bwMode="auto">
          <a:xfrm>
            <a:off x="6019800" y="3214688"/>
            <a:ext cx="2743200" cy="366712"/>
            <a:chOff x="3648" y="2025"/>
            <a:chExt cx="1584" cy="231"/>
          </a:xfrm>
        </p:grpSpPr>
        <p:sp>
          <p:nvSpPr>
            <p:cNvPr id="14360" name="Text Box 24"/>
            <p:cNvSpPr txBox="1">
              <a:spLocks noChangeArrowheads="1"/>
            </p:cNvSpPr>
            <p:nvPr/>
          </p:nvSpPr>
          <p:spPr bwMode="auto">
            <a:xfrm>
              <a:off x="3648" y="2025"/>
              <a:ext cx="739" cy="231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CC00CC"/>
                  </a:solidFill>
                  <a:latin typeface="Symbol" pitchFamily="18" charset="2"/>
                </a:rPr>
                <a:t>f</a:t>
              </a:r>
              <a:r>
                <a:rPr lang="en-US" b="1">
                  <a:solidFill>
                    <a:srgbClr val="CC00CC"/>
                  </a:solidFill>
                </a:rPr>
                <a:t> = -119</a:t>
              </a:r>
            </a:p>
          </p:txBody>
        </p:sp>
        <p:sp>
          <p:nvSpPr>
            <p:cNvPr id="14361" name="Text Box 25"/>
            <p:cNvSpPr txBox="1">
              <a:spLocks noChangeArrowheads="1"/>
            </p:cNvSpPr>
            <p:nvPr/>
          </p:nvSpPr>
          <p:spPr bwMode="auto">
            <a:xfrm>
              <a:off x="4368" y="2025"/>
              <a:ext cx="864" cy="231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CC00CC"/>
                  </a:solidFill>
                  <a:latin typeface="Symbol" pitchFamily="18" charset="2"/>
                </a:rPr>
                <a:t>y</a:t>
              </a:r>
              <a:r>
                <a:rPr lang="en-US" b="1">
                  <a:solidFill>
                    <a:srgbClr val="CC00CC"/>
                  </a:solidFill>
                </a:rPr>
                <a:t> = 113</a:t>
              </a:r>
            </a:p>
          </p:txBody>
        </p:sp>
      </p:grpSp>
      <p:grpSp>
        <p:nvGrpSpPr>
          <p:cNvPr id="14364" name="Group 28"/>
          <p:cNvGrpSpPr>
            <a:grpSpLocks/>
          </p:cNvGrpSpPr>
          <p:nvPr/>
        </p:nvGrpSpPr>
        <p:grpSpPr bwMode="auto">
          <a:xfrm>
            <a:off x="6172200" y="228600"/>
            <a:ext cx="2514600" cy="366713"/>
            <a:chOff x="3888" y="144"/>
            <a:chExt cx="1531" cy="395"/>
          </a:xfrm>
        </p:grpSpPr>
        <p:sp>
          <p:nvSpPr>
            <p:cNvPr id="14362" name="Text Box 26"/>
            <p:cNvSpPr txBox="1">
              <a:spLocks noChangeArrowheads="1"/>
            </p:cNvSpPr>
            <p:nvPr/>
          </p:nvSpPr>
          <p:spPr bwMode="auto">
            <a:xfrm>
              <a:off x="3888" y="144"/>
              <a:ext cx="816" cy="395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CC00CC"/>
                  </a:solidFill>
                  <a:latin typeface="Symbol" pitchFamily="18" charset="2"/>
                </a:rPr>
                <a:t>f</a:t>
              </a:r>
              <a:r>
                <a:rPr lang="en-US" b="1">
                  <a:solidFill>
                    <a:srgbClr val="CC00CC"/>
                  </a:solidFill>
                </a:rPr>
                <a:t> = -139</a:t>
              </a:r>
            </a:p>
          </p:txBody>
        </p:sp>
        <p:sp>
          <p:nvSpPr>
            <p:cNvPr id="14363" name="Text Box 27"/>
            <p:cNvSpPr txBox="1">
              <a:spLocks noChangeArrowheads="1"/>
            </p:cNvSpPr>
            <p:nvPr/>
          </p:nvSpPr>
          <p:spPr bwMode="auto">
            <a:xfrm>
              <a:off x="4704" y="144"/>
              <a:ext cx="715" cy="395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CC00CC"/>
                  </a:solidFill>
                  <a:latin typeface="Symbol" pitchFamily="18" charset="2"/>
                </a:rPr>
                <a:t>y</a:t>
              </a:r>
              <a:r>
                <a:rPr lang="en-US" b="1">
                  <a:solidFill>
                    <a:srgbClr val="CC00CC"/>
                  </a:solidFill>
                </a:rPr>
                <a:t> = 135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3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3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1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3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43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3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43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3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3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4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4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43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143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43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43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43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4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43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143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4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43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59"/>
                  </p:tgtEl>
                </p:cond>
              </p:nextCondLst>
            </p:seq>
          </p:childTnLst>
        </p:cTn>
      </p:par>
    </p:tnLst>
    <p:bldLst>
      <p:bldP spid="14339" grpId="0" animBg="1"/>
      <p:bldP spid="14340" grpId="0" animBg="1"/>
      <p:bldP spid="14341" grpId="0" animBg="1"/>
      <p:bldP spid="14342" grpId="0" animBg="1"/>
      <p:bldP spid="14346" grpId="0" animBg="1"/>
      <p:bldP spid="14347" grpId="0" animBg="1"/>
      <p:bldP spid="14348" grpId="0" animBg="1"/>
      <p:bldP spid="14349" grpId="0" animBg="1"/>
      <p:bldP spid="143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WordArt 4"/>
          <p:cNvSpPr>
            <a:spLocks noChangeArrowheads="1" noChangeShapeType="1" noTextEdit="1"/>
          </p:cNvSpPr>
          <p:nvPr/>
        </p:nvSpPr>
        <p:spPr bwMode="auto">
          <a:xfrm rot="-725061">
            <a:off x="457200" y="3581400"/>
            <a:ext cx="4419600" cy="2438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and now omega</a:t>
            </a:r>
          </a:p>
        </p:txBody>
      </p:sp>
      <p:pic>
        <p:nvPicPr>
          <p:cNvPr id="54278" name="Picture 6" descr="pro 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2362200" cy="2357438"/>
          </a:xfrm>
          <a:prstGeom prst="rect">
            <a:avLst/>
          </a:prstGeom>
          <a:noFill/>
        </p:spPr>
      </p:pic>
      <p:pic>
        <p:nvPicPr>
          <p:cNvPr id="54279" name="Picture 7" descr="pro 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304800"/>
            <a:ext cx="2362200" cy="2357438"/>
          </a:xfrm>
          <a:prstGeom prst="rect">
            <a:avLst/>
          </a:prstGeom>
          <a:noFill/>
        </p:spPr>
      </p:pic>
      <p:pic>
        <p:nvPicPr>
          <p:cNvPr id="54280" name="Picture 8" descr="pro 79-8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"/>
            <a:ext cx="3200400" cy="3192463"/>
          </a:xfrm>
          <a:prstGeom prst="rect">
            <a:avLst/>
          </a:prstGeom>
          <a:noFill/>
        </p:spPr>
      </p:pic>
      <p:pic>
        <p:nvPicPr>
          <p:cNvPr id="54281" name="Picture 9" descr="pro 1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3733800"/>
            <a:ext cx="2743200" cy="2736850"/>
          </a:xfrm>
          <a:prstGeom prst="rect">
            <a:avLst/>
          </a:prstGeom>
          <a:noFill/>
        </p:spPr>
      </p:pic>
      <p:pic>
        <p:nvPicPr>
          <p:cNvPr id="54282" name="Picture 10" descr="pro al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3429000"/>
            <a:ext cx="4953000" cy="3025775"/>
          </a:xfrm>
          <a:prstGeom prst="rect">
            <a:avLst/>
          </a:prstGeom>
          <a:noFill/>
        </p:spPr>
      </p:pic>
      <p:sp>
        <p:nvSpPr>
          <p:cNvPr id="54283" name="Text Box 11">
            <a:hlinkClick r:id="rId7" action="ppaction://hlinkfile"/>
          </p:cNvPr>
          <p:cNvSpPr txBox="1">
            <a:spLocks noChangeArrowheads="1"/>
          </p:cNvSpPr>
          <p:nvPr/>
        </p:nvSpPr>
        <p:spPr bwMode="auto">
          <a:xfrm>
            <a:off x="838200" y="2895600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spdbv</a:t>
            </a:r>
          </a:p>
        </p:txBody>
      </p:sp>
      <p:sp>
        <p:nvSpPr>
          <p:cNvPr id="54284" name="Text Box 12">
            <a:hlinkClick r:id="rId8" action="ppaction://hlinkfile"/>
          </p:cNvPr>
          <p:cNvSpPr txBox="1">
            <a:spLocks noChangeArrowheads="1"/>
          </p:cNvSpPr>
          <p:nvPr/>
        </p:nvSpPr>
        <p:spPr bwMode="auto">
          <a:xfrm>
            <a:off x="3200400" y="2895600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rasmol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PEPTIDE TORSION ANGLES</a:t>
            </a:r>
          </a:p>
        </p:txBody>
      </p:sp>
      <p:pic>
        <p:nvPicPr>
          <p:cNvPr id="20483" name="Picture 3" descr="conformatio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1219200"/>
            <a:ext cx="6858000" cy="4281488"/>
          </a:xfrm>
          <a:noFill/>
          <a:ln/>
        </p:spPr>
      </p:pic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1158875" y="3810000"/>
            <a:ext cx="2955925" cy="1585913"/>
            <a:chOff x="730" y="2400"/>
            <a:chExt cx="1862" cy="999"/>
          </a:xfrm>
        </p:grpSpPr>
        <p:grpSp>
          <p:nvGrpSpPr>
            <p:cNvPr id="20485" name="Group 5"/>
            <p:cNvGrpSpPr>
              <a:grpSpLocks/>
            </p:cNvGrpSpPr>
            <p:nvPr/>
          </p:nvGrpSpPr>
          <p:grpSpPr bwMode="auto">
            <a:xfrm>
              <a:off x="1488" y="2400"/>
              <a:ext cx="672" cy="720"/>
              <a:chOff x="1488" y="2400"/>
              <a:chExt cx="720" cy="841"/>
            </a:xfrm>
          </p:grpSpPr>
          <p:sp>
            <p:nvSpPr>
              <p:cNvPr id="20486" name="AutoShape 6"/>
              <p:cNvSpPr>
                <a:spLocks noChangeArrowheads="1"/>
              </p:cNvSpPr>
              <p:nvPr/>
            </p:nvSpPr>
            <p:spPr bwMode="auto">
              <a:xfrm rot="-3750268">
                <a:off x="1235" y="2653"/>
                <a:ext cx="841" cy="336"/>
              </a:xfrm>
              <a:prstGeom prst="curvedUpArrow">
                <a:avLst>
                  <a:gd name="adj1" fmla="val 50060"/>
                  <a:gd name="adj2" fmla="val 100119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87" name="AutoShape 7"/>
              <p:cNvSpPr>
                <a:spLocks noChangeArrowheads="1"/>
              </p:cNvSpPr>
              <p:nvPr/>
            </p:nvSpPr>
            <p:spPr bwMode="auto">
              <a:xfrm rot="4820265" flipH="1">
                <a:off x="1680" y="2640"/>
                <a:ext cx="768" cy="288"/>
              </a:xfrm>
              <a:prstGeom prst="curvedUpArrow">
                <a:avLst>
                  <a:gd name="adj1" fmla="val 53333"/>
                  <a:gd name="adj2" fmla="val 106667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730" y="3168"/>
              <a:ext cx="18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3300"/>
                  </a:solidFill>
                  <a:latin typeface="Comic Sans MS" pitchFamily="66" charset="0"/>
                </a:rPr>
                <a:t>Relatively free to rotate</a:t>
              </a:r>
            </a:p>
          </p:txBody>
        </p:sp>
      </p:grpSp>
      <p:grpSp>
        <p:nvGrpSpPr>
          <p:cNvPr id="20489" name="Group 9"/>
          <p:cNvGrpSpPr>
            <a:grpSpLocks/>
          </p:cNvGrpSpPr>
          <p:nvPr/>
        </p:nvGrpSpPr>
        <p:grpSpPr bwMode="auto">
          <a:xfrm>
            <a:off x="4343400" y="4281488"/>
            <a:ext cx="2095500" cy="1585912"/>
            <a:chOff x="2736" y="2592"/>
            <a:chExt cx="1320" cy="999"/>
          </a:xfrm>
        </p:grpSpPr>
        <p:sp>
          <p:nvSpPr>
            <p:cNvPr id="20490" name="AutoShape 10"/>
            <p:cNvSpPr>
              <a:spLocks noChangeArrowheads="1"/>
            </p:cNvSpPr>
            <p:nvPr/>
          </p:nvSpPr>
          <p:spPr bwMode="auto">
            <a:xfrm rot="-4668062">
              <a:off x="3013" y="2843"/>
              <a:ext cx="744" cy="241"/>
            </a:xfrm>
            <a:prstGeom prst="curvedUpArrow">
              <a:avLst>
                <a:gd name="adj1" fmla="val 61743"/>
                <a:gd name="adj2" fmla="val 123485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2736" y="3360"/>
              <a:ext cx="13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3300"/>
                  </a:solidFill>
                  <a:latin typeface="Comic Sans MS" pitchFamily="66" charset="0"/>
                </a:rPr>
                <a:t>Rotation difficult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WordArt 4">
            <a:hlinkClick r:id="rId2" action="ppaction://hlinkfile"/>
          </p:cNvPr>
          <p:cNvSpPr>
            <a:spLocks noChangeArrowheads="1" noChangeShapeType="1" noTextEdit="1"/>
          </p:cNvSpPr>
          <p:nvPr/>
        </p:nvSpPr>
        <p:spPr bwMode="auto">
          <a:xfrm>
            <a:off x="1066800" y="1600200"/>
            <a:ext cx="6443663" cy="354171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Focussing on Turns</a:t>
            </a: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7086600" y="5867400"/>
            <a:ext cx="914400" cy="91440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66"/>
                </a:solidFill>
                <a:latin typeface="Comic Sans MS" pitchFamily="66" charset="0"/>
              </a:rPr>
              <a:t>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onf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28600"/>
            <a:ext cx="4219575" cy="4219575"/>
          </a:xfrm>
          <a:prstGeom prst="rect">
            <a:avLst/>
          </a:prstGeom>
          <a:noFill/>
        </p:spPr>
      </p:pic>
      <p:pic>
        <p:nvPicPr>
          <p:cNvPr id="46083" name="Picture 3" descr="conf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228600"/>
            <a:ext cx="4162425" cy="4267200"/>
          </a:xfrm>
          <a:prstGeom prst="rect">
            <a:avLst/>
          </a:prstGeom>
          <a:noFill/>
        </p:spPr>
      </p:pic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4648200" y="2209800"/>
            <a:ext cx="1363663" cy="40481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822325" y="5070475"/>
            <a:ext cx="763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365125" y="5146675"/>
            <a:ext cx="855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COMPARING  A 310-HELIX WITH REVERSE TURNS</a:t>
            </a: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1000" y="4419600"/>
            <a:ext cx="83058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4648200" y="2057400"/>
            <a:ext cx="14478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onf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304800"/>
            <a:ext cx="3505200" cy="3322638"/>
          </a:xfrm>
          <a:prstGeom prst="rect">
            <a:avLst/>
          </a:prstGeom>
          <a:noFill/>
        </p:spPr>
      </p:pic>
      <p:pic>
        <p:nvPicPr>
          <p:cNvPr id="47107" name="Picture 3" descr="conf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1000"/>
            <a:ext cx="3276600" cy="3276600"/>
          </a:xfrm>
          <a:prstGeom prst="rect">
            <a:avLst/>
          </a:prstGeom>
          <a:noFill/>
        </p:spPr>
      </p:pic>
      <p:sp>
        <p:nvSpPr>
          <p:cNvPr id="47108" name="WordArt 4">
            <a:hlinkClick r:id="rId4" action="ppaction://hlinkfile"/>
          </p:cNvPr>
          <p:cNvSpPr>
            <a:spLocks noChangeArrowheads="1" noChangeShapeType="1" noTextEdit="1"/>
          </p:cNvSpPr>
          <p:nvPr/>
        </p:nvSpPr>
        <p:spPr bwMode="auto">
          <a:xfrm>
            <a:off x="2057400" y="4191000"/>
            <a:ext cx="5105400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Types of Turns</a:t>
            </a:r>
          </a:p>
        </p:txBody>
      </p:sp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7086600" y="5867400"/>
            <a:ext cx="914400" cy="91440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66"/>
                </a:solidFill>
                <a:latin typeface="Comic Sans MS" pitchFamily="66" charset="0"/>
              </a:rPr>
              <a:t>Type 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710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  <p:bldP spid="4710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WordArt 2"/>
          <p:cNvSpPr>
            <a:spLocks noChangeArrowheads="1" noChangeShapeType="1" noTextEdit="1"/>
          </p:cNvSpPr>
          <p:nvPr/>
        </p:nvSpPr>
        <p:spPr bwMode="auto">
          <a:xfrm>
            <a:off x="1066800" y="1600200"/>
            <a:ext cx="6443663" cy="354171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A Look at the Side Chains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otam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371600"/>
            <a:ext cx="6319838" cy="3736975"/>
          </a:xfrm>
          <a:prstGeom prst="rect">
            <a:avLst/>
          </a:prstGeom>
          <a:noFill/>
        </p:spPr>
      </p:pic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990600" y="304800"/>
            <a:ext cx="6762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 Some conformations that can be adopted by Arginine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G0009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762000"/>
            <a:ext cx="5984875" cy="5253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084388" y="152400"/>
            <a:ext cx="5097462" cy="1187450"/>
          </a:xfrm>
          <a:prstGeom prst="rect">
            <a:avLst/>
          </a:prstGeom>
          <a:solidFill>
            <a:srgbClr val="66FF33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The side chain torsion angles are </a:t>
            </a:r>
          </a:p>
          <a:p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named </a:t>
            </a:r>
            <a:r>
              <a:rPr lang="en-US" sz="2400">
                <a:solidFill>
                  <a:srgbClr val="CC3300"/>
                </a:solidFill>
                <a:latin typeface="Symbol" pitchFamily="18" charset="2"/>
              </a:rPr>
              <a:t>c</a:t>
            </a:r>
            <a:r>
              <a:rPr lang="en-US" sz="2400" baseline="-25000">
                <a:solidFill>
                  <a:srgbClr val="CC3300"/>
                </a:solidFill>
                <a:latin typeface="Times New Roman" pitchFamily="18" charset="0"/>
              </a:rPr>
              <a:t>1</a:t>
            </a:r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(chi1), </a:t>
            </a:r>
            <a:r>
              <a:rPr lang="en-US" sz="2400">
                <a:solidFill>
                  <a:srgbClr val="CC3300"/>
                </a:solidFill>
                <a:latin typeface="Symbol" pitchFamily="18" charset="2"/>
              </a:rPr>
              <a:t>c</a:t>
            </a:r>
            <a:r>
              <a:rPr lang="en-US" sz="2400" baseline="-25000">
                <a:solidFill>
                  <a:srgbClr val="CC3300"/>
                </a:solidFill>
                <a:latin typeface="Times New Roman" pitchFamily="18" charset="0"/>
              </a:rPr>
              <a:t>2</a:t>
            </a:r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(chi2), </a:t>
            </a:r>
            <a:r>
              <a:rPr lang="en-US" sz="2400">
                <a:solidFill>
                  <a:srgbClr val="CC3300"/>
                </a:solidFill>
                <a:latin typeface="Symbol" pitchFamily="18" charset="2"/>
              </a:rPr>
              <a:t>c</a:t>
            </a:r>
            <a:r>
              <a:rPr lang="en-US" sz="2400" baseline="-25000">
                <a:solidFill>
                  <a:srgbClr val="CC3300"/>
                </a:solidFill>
                <a:latin typeface="Times New Roman" pitchFamily="18" charset="0"/>
              </a:rPr>
              <a:t>3</a:t>
            </a:r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 (chi3), etc.,</a:t>
            </a:r>
          </a:p>
          <a:p>
            <a:r>
              <a:rPr lang="en-US" sz="2400">
                <a:solidFill>
                  <a:srgbClr val="CC3300"/>
                </a:solidFill>
                <a:latin typeface="Times New Roman" pitchFamily="18" charset="0"/>
              </a:rPr>
              <a:t> as shown below for lysine</a:t>
            </a:r>
          </a:p>
        </p:txBody>
      </p:sp>
      <p:pic>
        <p:nvPicPr>
          <p:cNvPr id="30725" name="Picture 5" descr="IMG0009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438400"/>
            <a:ext cx="5638800" cy="305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8600" y="381000"/>
            <a:ext cx="3267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The </a:t>
            </a:r>
            <a:r>
              <a:rPr lang="en-US" sz="2400">
                <a:latin typeface="Symbol" pitchFamily="18" charset="2"/>
              </a:rPr>
              <a:t>c</a:t>
            </a:r>
            <a:r>
              <a:rPr lang="en-US" sz="2400" baseline="-25000">
                <a:latin typeface="Times New Roman" pitchFamily="18" charset="0"/>
              </a:rPr>
              <a:t>1</a:t>
            </a:r>
            <a:r>
              <a:rPr lang="en-US" sz="2400">
                <a:latin typeface="Times New Roman" pitchFamily="18" charset="0"/>
              </a:rPr>
              <a:t> angle is subject to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57200" y="990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steric hindrance between the </a:t>
            </a:r>
            <a:r>
              <a:rPr lang="en-US" sz="2400">
                <a:latin typeface="Symbol" pitchFamily="18" charset="2"/>
              </a:rPr>
              <a:t>g</a:t>
            </a:r>
            <a:r>
              <a:rPr lang="en-US" sz="2400">
                <a:latin typeface="Times New Roman" pitchFamily="18" charset="0"/>
              </a:rPr>
              <a:t> side chain atom(s) and the main chain</a:t>
            </a:r>
          </a:p>
        </p:txBody>
      </p:sp>
      <p:pic>
        <p:nvPicPr>
          <p:cNvPr id="31748" name="Picture 4" descr="IMG001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676400"/>
            <a:ext cx="2962275" cy="2438400"/>
          </a:xfrm>
          <a:prstGeom prst="rect">
            <a:avLst/>
          </a:prstGeom>
          <a:noFill/>
        </p:spPr>
      </p:pic>
      <p:pic>
        <p:nvPicPr>
          <p:cNvPr id="31749" name="Picture 5" descr="IMG001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905125" cy="2752725"/>
          </a:xfrm>
          <a:prstGeom prst="rect">
            <a:avLst/>
          </a:prstGeom>
          <a:noFill/>
        </p:spPr>
      </p:pic>
      <p:pic>
        <p:nvPicPr>
          <p:cNvPr id="31750" name="Picture 6" descr="IMG001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752600"/>
            <a:ext cx="299085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WordArt 4">
            <a:hlinkClick r:id="rId2" action="ppaction://hlinkfile"/>
          </p:cNvPr>
          <p:cNvSpPr>
            <a:spLocks noChangeArrowheads="1" noChangeShapeType="1" noTextEdit="1"/>
          </p:cNvSpPr>
          <p:nvPr/>
        </p:nvSpPr>
        <p:spPr bwMode="auto">
          <a:xfrm>
            <a:off x="609600" y="1143000"/>
            <a:ext cx="7620000" cy="4267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/>
              </a:rPr>
              <a:t>Learn More About Ramachandran Plots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488668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err="1"/>
              <a:t>Cryst</a:t>
            </a:r>
            <a:r>
              <a:rPr lang="en-US" dirty="0"/>
              <a:t> D58 (2002) 768-776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50594"/>
          <a:stretch>
            <a:fillRect/>
          </a:stretch>
        </p:blipFill>
        <p:spPr bwMode="auto">
          <a:xfrm>
            <a:off x="0" y="228600"/>
            <a:ext cx="41433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t="49406"/>
          <a:stretch>
            <a:fillRect/>
          </a:stretch>
        </p:blipFill>
        <p:spPr bwMode="auto">
          <a:xfrm>
            <a:off x="4695825" y="76200"/>
            <a:ext cx="41433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6200" y="2362200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mic Sans MS" pitchFamily="66" charset="0"/>
              </a:rPr>
              <a:t>The classical version of the </a:t>
            </a:r>
            <a:r>
              <a:rPr lang="en-US" sz="1400" dirty="0" err="1">
                <a:latin typeface="Comic Sans MS" pitchFamily="66" charset="0"/>
              </a:rPr>
              <a:t>Ramachandran</a:t>
            </a:r>
            <a:r>
              <a:rPr lang="en-US" sz="1400" dirty="0">
                <a:latin typeface="Comic Sans MS" pitchFamily="66" charset="0"/>
              </a:rPr>
              <a:t> plot for a) </a:t>
            </a:r>
            <a:r>
              <a:rPr lang="en-US" sz="1400" dirty="0" err="1">
                <a:latin typeface="Comic Sans MS" pitchFamily="66" charset="0"/>
              </a:rPr>
              <a:t>alanine</a:t>
            </a:r>
            <a:r>
              <a:rPr lang="en-US" sz="1400" dirty="0">
                <a:latin typeface="Comic Sans MS" pitchFamily="66" charset="0"/>
              </a:rPr>
              <a:t> (but often taken as typical for all non-</a:t>
            </a:r>
            <a:r>
              <a:rPr lang="en-US" sz="1400" dirty="0" err="1">
                <a:latin typeface="Comic Sans MS" pitchFamily="66" charset="0"/>
              </a:rPr>
              <a:t>glycines</a:t>
            </a:r>
            <a:r>
              <a:rPr lang="en-US" sz="1400" dirty="0">
                <a:latin typeface="Comic Sans MS" pitchFamily="66" charset="0"/>
              </a:rPr>
              <a:t>) and b) </a:t>
            </a:r>
            <a:r>
              <a:rPr lang="en-US" sz="1400" dirty="0" err="1">
                <a:latin typeface="Comic Sans MS" pitchFamily="66" charset="0"/>
              </a:rPr>
              <a:t>glycine</a:t>
            </a:r>
            <a:r>
              <a:rPr lang="en-US" sz="1400" dirty="0">
                <a:latin typeface="Comic Sans MS" pitchFamily="66" charset="0"/>
              </a:rPr>
              <a:t> according to </a:t>
            </a:r>
            <a:r>
              <a:rPr lang="en-US" sz="1400" dirty="0" err="1">
                <a:latin typeface="Comic Sans MS" pitchFamily="66" charset="0"/>
              </a:rPr>
              <a:t>Ramachandran</a:t>
            </a:r>
            <a:r>
              <a:rPr lang="en-US" sz="1400" dirty="0">
                <a:latin typeface="Comic Sans MS" pitchFamily="66" charset="0"/>
              </a:rPr>
              <a:t> and </a:t>
            </a:r>
            <a:r>
              <a:rPr lang="en-US" sz="1400" dirty="0" err="1">
                <a:latin typeface="Comic Sans MS" pitchFamily="66" charset="0"/>
              </a:rPr>
              <a:t>Saisekharan</a:t>
            </a:r>
            <a:r>
              <a:rPr lang="en-US" sz="1400" dirty="0">
                <a:latin typeface="Comic Sans MS" pitchFamily="66" charset="0"/>
              </a:rPr>
              <a:t>, 1968. The fully allowed regions are shaded, the partially allowed regions are enclosed by a solid line. The connecting regions enclosed by the dashed lines are permissible with slight flexibility of bond angles. These plots were arrived at by computer </a:t>
            </a:r>
            <a:r>
              <a:rPr lang="en-US" sz="1400" dirty="0" err="1">
                <a:latin typeface="Comic Sans MS" pitchFamily="66" charset="0"/>
              </a:rPr>
              <a:t>modelling</a:t>
            </a:r>
            <a:r>
              <a:rPr lang="en-US" sz="1400" dirty="0">
                <a:latin typeface="Comic Sans MS" pitchFamily="66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2362200"/>
            <a:ext cx="441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mic Sans MS" pitchFamily="66" charset="0"/>
              </a:rPr>
              <a:t>. Although some overall features of these plots are correct, the details differ from the experimentally observed </a:t>
            </a:r>
            <a:r>
              <a:rPr lang="en-US" sz="1400" dirty="0" err="1">
                <a:latin typeface="Comic Sans MS" pitchFamily="66" charset="0"/>
              </a:rPr>
              <a:t>Ramachandran</a:t>
            </a:r>
            <a:r>
              <a:rPr lang="en-US" sz="1400" dirty="0">
                <a:latin typeface="Comic Sans MS" pitchFamily="66" charset="0"/>
              </a:rPr>
              <a:t> plots for c) all 19 non-</a:t>
            </a:r>
            <a:r>
              <a:rPr lang="en-US" sz="1400" dirty="0" err="1">
                <a:latin typeface="Comic Sans MS" pitchFamily="66" charset="0"/>
              </a:rPr>
              <a:t>glycines</a:t>
            </a:r>
            <a:r>
              <a:rPr lang="en-US" sz="1400" dirty="0">
                <a:latin typeface="Comic Sans MS" pitchFamily="66" charset="0"/>
              </a:rPr>
              <a:t> and d) </a:t>
            </a:r>
            <a:r>
              <a:rPr lang="en-US" sz="1400" dirty="0" err="1">
                <a:latin typeface="Comic Sans MS" pitchFamily="66" charset="0"/>
              </a:rPr>
              <a:t>glycine</a:t>
            </a:r>
            <a:r>
              <a:rPr lang="en-US" sz="1400" dirty="0">
                <a:latin typeface="Comic Sans MS" pitchFamily="66" charset="0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464820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itchFamily="66" charset="0"/>
              </a:rPr>
              <a:t>The most remarkable differences are that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029200"/>
            <a:ext cx="8686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mic Sans MS" pitchFamily="66" charset="0"/>
              </a:rPr>
              <a:t>1.	Most regions show a 45 degree slope rather than being parallel to any of the axes</a:t>
            </a:r>
          </a:p>
          <a:p>
            <a:r>
              <a:rPr lang="en-US" sz="1400" dirty="0">
                <a:latin typeface="Comic Sans MS" pitchFamily="66" charset="0"/>
              </a:rPr>
              <a:t>2.	The </a:t>
            </a:r>
            <a:r>
              <a:rPr lang="en-US" sz="1400" dirty="0">
                <a:latin typeface="Symbol" pitchFamily="18" charset="2"/>
              </a:rPr>
              <a:t>b</a:t>
            </a:r>
            <a:r>
              <a:rPr lang="en-US" sz="1400" dirty="0">
                <a:latin typeface="Comic Sans MS" pitchFamily="66" charset="0"/>
              </a:rPr>
              <a:t>-sheet region is split into two distinct maxima</a:t>
            </a:r>
          </a:p>
          <a:p>
            <a:r>
              <a:rPr lang="en-US" sz="1400" dirty="0">
                <a:latin typeface="Comic Sans MS" pitchFamily="66" charset="0"/>
              </a:rPr>
              <a:t>3.	The two most populated regions for </a:t>
            </a:r>
            <a:r>
              <a:rPr lang="en-US" sz="1400" dirty="0" err="1">
                <a:latin typeface="Comic Sans MS" pitchFamily="66" charset="0"/>
              </a:rPr>
              <a:t>glycine</a:t>
            </a:r>
            <a:r>
              <a:rPr lang="en-US" sz="1400" dirty="0">
                <a:latin typeface="Comic Sans MS" pitchFamily="66" charset="0"/>
              </a:rPr>
              <a:t> seen in d) were predicted to be only just 	permissible as shown in b).</a:t>
            </a:r>
          </a:p>
          <a:p>
            <a:r>
              <a:rPr lang="en-US" sz="1400" dirty="0">
                <a:latin typeface="Comic Sans MS" pitchFamily="66" charset="0"/>
              </a:rPr>
              <a:t>4.	 The corner region of </a:t>
            </a:r>
            <a:r>
              <a:rPr lang="en-US" sz="1400" dirty="0" err="1">
                <a:latin typeface="Comic Sans MS" pitchFamily="66" charset="0"/>
              </a:rPr>
              <a:t>Gly</a:t>
            </a:r>
            <a:r>
              <a:rPr lang="en-US" sz="1400" dirty="0">
                <a:latin typeface="Comic Sans MS" pitchFamily="66" charset="0"/>
              </a:rPr>
              <a:t> is allowed, although it was predicted not to be.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609600" y="304800"/>
            <a:ext cx="4144963" cy="6172200"/>
            <a:chOff x="1373" y="144"/>
            <a:chExt cx="2611" cy="3888"/>
          </a:xfrm>
        </p:grpSpPr>
        <p:pic>
          <p:nvPicPr>
            <p:cNvPr id="21507" name="Picture 3" descr="b"/>
            <p:cNvPicPr>
              <a:picLocks noChangeAspect="1" noChangeArrowheads="1"/>
            </p:cNvPicPr>
            <p:nvPr/>
          </p:nvPicPr>
          <p:blipFill>
            <a:blip r:embed="rId2">
              <a:lum bright="-6000" contrast="18000"/>
            </a:blip>
            <a:srcRect/>
            <a:stretch>
              <a:fillRect/>
            </a:stretch>
          </p:blipFill>
          <p:spPr bwMode="auto">
            <a:xfrm>
              <a:off x="1392" y="144"/>
              <a:ext cx="2592" cy="260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508" name="Picture 4" descr="b"/>
            <p:cNvPicPr>
              <a:picLocks noChangeAspect="1" noChangeArrowheads="1"/>
            </p:cNvPicPr>
            <p:nvPr/>
          </p:nvPicPr>
          <p:blipFill>
            <a:blip r:embed="rId3">
              <a:lum bright="-6000" contrast="12000"/>
            </a:blip>
            <a:srcRect b="3381"/>
            <a:stretch>
              <a:fillRect/>
            </a:stretch>
          </p:blipFill>
          <p:spPr bwMode="auto">
            <a:xfrm>
              <a:off x="1373" y="2705"/>
              <a:ext cx="2323" cy="132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4495800" y="1828800"/>
            <a:ext cx="4648200" cy="2743200"/>
          </a:xfr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/>
        </p:spPr>
        <p:txBody>
          <a:bodyPr/>
          <a:lstStyle/>
          <a:p>
            <a:r>
              <a:rPr lang="en-US"/>
              <a:t>PEPTIDE </a:t>
            </a:r>
            <a:br>
              <a:rPr lang="en-US"/>
            </a:br>
            <a:r>
              <a:rPr lang="en-US"/>
              <a:t>TORSION </a:t>
            </a:r>
            <a:br>
              <a:rPr lang="en-US"/>
            </a:br>
            <a:r>
              <a:rPr lang="en-US"/>
              <a:t>ANGLES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267200" y="4343400"/>
            <a:ext cx="4419600" cy="240665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endParaRPr lang="en-US" sz="4000" b="1" baseline="30000">
              <a:solidFill>
                <a:srgbClr val="FF3300"/>
              </a:solidFill>
              <a:latin typeface="Comic Sans MS" pitchFamily="66" charset="0"/>
            </a:endParaRPr>
          </a:p>
          <a:p>
            <a:pPr>
              <a:buFont typeface="Symbol" pitchFamily="18" charset="2"/>
              <a:buNone/>
            </a:pPr>
            <a:endParaRPr lang="en-US" sz="4000" b="1" baseline="30000">
              <a:solidFill>
                <a:srgbClr val="FF3300"/>
              </a:solidFill>
              <a:latin typeface="Comic Sans MS" pitchFamily="66" charset="0"/>
            </a:endParaRPr>
          </a:p>
          <a:p>
            <a:pPr>
              <a:buFont typeface="Symbol" pitchFamily="18" charset="2"/>
              <a:buChar char="f"/>
            </a:pPr>
            <a:r>
              <a:rPr lang="en-US" sz="4400" b="1">
                <a:solidFill>
                  <a:srgbClr val="FF3300"/>
                </a:solidFill>
                <a:latin typeface="Symbol" pitchFamily="18" charset="2"/>
              </a:rPr>
              <a:t>= y =</a:t>
            </a:r>
            <a:r>
              <a:rPr lang="en-US" sz="4400" b="1">
                <a:solidFill>
                  <a:srgbClr val="FF3300"/>
                </a:solidFill>
                <a:latin typeface="Comic Sans MS" pitchFamily="66" charset="0"/>
              </a:rPr>
              <a:t> 180</a:t>
            </a:r>
            <a:r>
              <a:rPr lang="en-US" sz="4400" b="1" baseline="30000">
                <a:solidFill>
                  <a:srgbClr val="FF3300"/>
                </a:solidFill>
                <a:latin typeface="Comic Sans MS" pitchFamily="66" charset="0"/>
              </a:rPr>
              <a:t>o</a:t>
            </a:r>
          </a:p>
          <a:p>
            <a:pPr>
              <a:buFont typeface="Symbol" pitchFamily="18" charset="2"/>
              <a:buNone/>
            </a:pPr>
            <a:endParaRPr lang="en-US" sz="4000" b="1" baseline="30000">
              <a:solidFill>
                <a:srgbClr val="FF3300"/>
              </a:solidFill>
              <a:latin typeface="Comic Sans MS" pitchFamily="66" charset="0"/>
            </a:endParaRPr>
          </a:p>
          <a:p>
            <a:pPr>
              <a:buFont typeface="Symbol" pitchFamily="18" charset="2"/>
              <a:buNone/>
            </a:pPr>
            <a:endParaRPr lang="en-US" sz="4000" b="1" baseline="30000">
              <a:solidFill>
                <a:srgbClr val="FF33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73500"/>
            <a:ext cx="27432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1188" y="3873500"/>
            <a:ext cx="26304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6613" y="3873500"/>
            <a:ext cx="2617787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688" y="152400"/>
            <a:ext cx="259556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3888" y="144463"/>
            <a:ext cx="2590800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94400" y="152400"/>
            <a:ext cx="261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429000"/>
            <a:ext cx="26193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429000"/>
            <a:ext cx="25908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3414713"/>
            <a:ext cx="26384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775" y="228600"/>
            <a:ext cx="2678113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3888" y="247650"/>
            <a:ext cx="2667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59488" y="247650"/>
            <a:ext cx="262731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112" y="0"/>
            <a:ext cx="30876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0"/>
            <a:ext cx="297338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505200"/>
            <a:ext cx="290988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75" y="3548063"/>
            <a:ext cx="2943225" cy="305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" y="152400"/>
            <a:ext cx="30797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93675"/>
            <a:ext cx="3048000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517900"/>
            <a:ext cx="2971800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1775" y="3517900"/>
            <a:ext cx="30702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28600" y="549275"/>
            <a:ext cx="8666163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800">
                <a:latin typeface="Comic Sans MS" pitchFamily="66" charset="0"/>
              </a:rPr>
              <a:t>			</a:t>
            </a:r>
            <a:r>
              <a:rPr lang="en-US" sz="3600">
                <a:latin typeface="Comic Sans MS" pitchFamily="66" charset="0"/>
              </a:rPr>
              <a:t>ASSIGNMENT</a:t>
            </a:r>
            <a:r>
              <a:rPr lang="en-US" sz="2800">
                <a:latin typeface="Comic Sans MS" pitchFamily="66" charset="0"/>
              </a:rPr>
              <a:t> </a:t>
            </a:r>
          </a:p>
          <a:p>
            <a:endParaRPr lang="en-US" sz="2800">
              <a:latin typeface="Comic Sans MS" pitchFamily="66" charset="0"/>
            </a:endParaRPr>
          </a:p>
          <a:p>
            <a:endParaRPr lang="en-US" sz="2800">
              <a:latin typeface="Comic Sans MS" pitchFamily="66" charset="0"/>
            </a:endParaRPr>
          </a:p>
          <a:p>
            <a:r>
              <a:rPr lang="en-US" sz="2800">
                <a:latin typeface="Comic Sans MS" pitchFamily="66" charset="0"/>
              </a:rPr>
              <a:t>Take proteins of your choice and find </a:t>
            </a:r>
          </a:p>
          <a:p>
            <a:endParaRPr lang="en-US" sz="2800">
              <a:latin typeface="Comic Sans MS" pitchFamily="66" charset="0"/>
            </a:endParaRPr>
          </a:p>
          <a:p>
            <a:pPr lvl="1">
              <a:buFontTx/>
              <a:buChar char="•"/>
            </a:pPr>
            <a:r>
              <a:rPr lang="en-US" sz="2800">
                <a:latin typeface="Comic Sans MS" pitchFamily="66" charset="0"/>
              </a:rPr>
              <a:t>3 helices</a:t>
            </a:r>
          </a:p>
          <a:p>
            <a:pPr lvl="1">
              <a:buFontTx/>
              <a:buChar char="•"/>
            </a:pPr>
            <a:r>
              <a:rPr lang="en-US" sz="2800">
                <a:latin typeface="Comic Sans MS" pitchFamily="66" charset="0"/>
              </a:rPr>
              <a:t>3 parallel strands </a:t>
            </a:r>
          </a:p>
          <a:p>
            <a:pPr lvl="1">
              <a:buFontTx/>
              <a:buChar char="•"/>
            </a:pPr>
            <a:r>
              <a:rPr lang="en-US" sz="2800">
                <a:latin typeface="Comic Sans MS" pitchFamily="66" charset="0"/>
              </a:rPr>
              <a:t>3 anti parallel strands (at least 8 residues long)</a:t>
            </a:r>
          </a:p>
          <a:p>
            <a:pPr>
              <a:buFontTx/>
              <a:buChar char="•"/>
            </a:pPr>
            <a:endParaRPr lang="en-US" sz="2800">
              <a:latin typeface="Comic Sans MS" pitchFamily="66" charset="0"/>
            </a:endParaRPr>
          </a:p>
          <a:p>
            <a:r>
              <a:rPr lang="en-US" sz="2800">
                <a:latin typeface="Comic Sans MS" pitchFamily="66" charset="0"/>
              </a:rPr>
              <a:t> </a:t>
            </a:r>
            <a:br>
              <a:rPr lang="en-US" sz="2800">
                <a:latin typeface="Comic Sans MS" pitchFamily="66" charset="0"/>
              </a:rPr>
            </a:br>
            <a:r>
              <a:rPr lang="en-US" sz="2800">
                <a:latin typeface="Comic Sans MS" pitchFamily="66" charset="0"/>
              </a:rPr>
              <a:t>			Report </a:t>
            </a:r>
            <a:r>
              <a:rPr lang="en-US" sz="2800" b="1">
                <a:latin typeface="Symbol" pitchFamily="18" charset="2"/>
              </a:rPr>
              <a:t>f</a:t>
            </a:r>
            <a:r>
              <a:rPr lang="en-US" sz="2800">
                <a:latin typeface="Symbol" pitchFamily="18" charset="2"/>
              </a:rPr>
              <a:t>, </a:t>
            </a:r>
            <a:r>
              <a:rPr lang="en-US" sz="2800" b="1">
                <a:latin typeface="Symbol" pitchFamily="18" charset="2"/>
              </a:rPr>
              <a:t>y, w</a:t>
            </a:r>
            <a:r>
              <a:rPr lang="en-US" sz="2800">
                <a:latin typeface="Symbol" pitchFamily="18" charset="2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PEPTIDE TORSION ANGLES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381000" y="1371600"/>
            <a:ext cx="1981200" cy="3581400"/>
            <a:chOff x="1373" y="144"/>
            <a:chExt cx="2611" cy="3888"/>
          </a:xfrm>
        </p:grpSpPr>
        <p:pic>
          <p:nvPicPr>
            <p:cNvPr id="22532" name="Picture 4" descr="b"/>
            <p:cNvPicPr>
              <a:picLocks noChangeAspect="1" noChangeArrowheads="1"/>
            </p:cNvPicPr>
            <p:nvPr/>
          </p:nvPicPr>
          <p:blipFill>
            <a:blip r:embed="rId3">
              <a:lum bright="-6000" contrast="18000"/>
            </a:blip>
            <a:srcRect/>
            <a:stretch>
              <a:fillRect/>
            </a:stretch>
          </p:blipFill>
          <p:spPr bwMode="auto">
            <a:xfrm>
              <a:off x="1392" y="144"/>
              <a:ext cx="2592" cy="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3" name="Picture 5" descr="b"/>
            <p:cNvPicPr>
              <a:picLocks noChangeAspect="1" noChangeArrowheads="1"/>
            </p:cNvPicPr>
            <p:nvPr/>
          </p:nvPicPr>
          <p:blipFill>
            <a:blip r:embed="rId4">
              <a:lum bright="-6000" contrast="12000"/>
            </a:blip>
            <a:srcRect b="3381"/>
            <a:stretch>
              <a:fillRect/>
            </a:stretch>
          </p:blipFill>
          <p:spPr bwMode="auto">
            <a:xfrm>
              <a:off x="1373" y="2705"/>
              <a:ext cx="2323" cy="1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909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2667000" y="1447800"/>
          <a:ext cx="2828925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Bitmap Image" r:id="rId5" imgW="2828571" imgH="5038095" progId="Paint.Picture">
                  <p:embed/>
                </p:oleObj>
              </mc:Choice>
              <mc:Fallback>
                <p:oleObj name="Bitmap Image" r:id="rId5" imgW="2828571" imgH="5038095" progId="Paint.Picture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47800"/>
                        <a:ext cx="2828925" cy="5038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1947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7" name="Object 9"/>
          <p:cNvGraphicFramePr>
            <a:graphicFrameLocks noChangeAspect="1"/>
          </p:cNvGraphicFramePr>
          <p:nvPr/>
        </p:nvGraphicFramePr>
        <p:xfrm>
          <a:off x="5715000" y="2209800"/>
          <a:ext cx="3209925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Bitmap Image" r:id="rId7" imgW="3209524" imgH="2962689" progId="Paint.Picture">
                  <p:embed/>
                </p:oleObj>
              </mc:Choice>
              <mc:Fallback>
                <p:oleObj name="Bitmap Image" r:id="rId7" imgW="3209524" imgH="2962689" progId="Paint.Picture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09800"/>
                        <a:ext cx="3209925" cy="296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3A3D2-A619-4CF8-AD65-B10529A8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64" y="450210"/>
            <a:ext cx="7050071" cy="59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PEPTIDE TORSION ANGLES</a:t>
            </a:r>
          </a:p>
        </p:txBody>
      </p:sp>
      <p:pic>
        <p:nvPicPr>
          <p:cNvPr id="23555" name="Picture 3" descr="b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324600" y="2057400"/>
            <a:ext cx="2514600" cy="2124075"/>
          </a:xfrm>
          <a:noFill/>
          <a:ln/>
        </p:spPr>
      </p:pic>
      <p:pic>
        <p:nvPicPr>
          <p:cNvPr id="23556" name="Picture 4" descr="b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581400" y="4662488"/>
            <a:ext cx="2286000" cy="2195512"/>
          </a:xfrm>
          <a:noFill/>
          <a:ln/>
        </p:spPr>
      </p:pic>
      <p:pic>
        <p:nvPicPr>
          <p:cNvPr id="23557" name="Picture 5" descr="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4621213"/>
            <a:ext cx="2438400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 descr="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2057400"/>
            <a:ext cx="253365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GETTING CONFUSED?</a:t>
            </a:r>
          </a:p>
          <a:p>
            <a:pPr lvl="1"/>
            <a:r>
              <a:rPr lang="en-US" sz="2400"/>
              <a:t>Let’s get them one by one</a:t>
            </a:r>
          </a:p>
          <a:p>
            <a:pPr lvl="3"/>
            <a:r>
              <a:rPr lang="en-US" sz="1800"/>
              <a:t>First Phi then Psi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909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0" y="1947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3562" name="Group 10"/>
          <p:cNvGrpSpPr>
            <a:grpSpLocks/>
          </p:cNvGrpSpPr>
          <p:nvPr/>
        </p:nvGrpSpPr>
        <p:grpSpPr bwMode="auto">
          <a:xfrm>
            <a:off x="381000" y="1219200"/>
            <a:ext cx="5972175" cy="5637213"/>
            <a:chOff x="240" y="768"/>
            <a:chExt cx="3762" cy="3551"/>
          </a:xfrm>
        </p:grpSpPr>
        <p:graphicFrame>
          <p:nvGraphicFramePr>
            <p:cNvPr id="23563" name="Object 11"/>
            <p:cNvGraphicFramePr>
              <a:graphicFrameLocks noChangeAspect="1"/>
            </p:cNvGraphicFramePr>
            <p:nvPr/>
          </p:nvGraphicFramePr>
          <p:xfrm>
            <a:off x="2832" y="768"/>
            <a:ext cx="1170" cy="1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5" name="Bitmap Image" r:id="rId7" imgW="2828571" imgH="5038095" progId="Paint.Picture">
                    <p:embed/>
                  </p:oleObj>
                </mc:Choice>
                <mc:Fallback>
                  <p:oleObj name="Bitmap Image" r:id="rId7" imgW="2828571" imgH="5038095" progId="Paint.Picture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768"/>
                          <a:ext cx="1170" cy="19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4" name="Object 12"/>
            <p:cNvGraphicFramePr>
              <a:graphicFrameLocks noChangeAspect="1"/>
            </p:cNvGraphicFramePr>
            <p:nvPr/>
          </p:nvGraphicFramePr>
          <p:xfrm>
            <a:off x="240" y="2400"/>
            <a:ext cx="1974" cy="1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6" name="Bitmap Image" r:id="rId9" imgW="3209524" imgH="2962689" progId="Paint.Picture">
                    <p:embed/>
                  </p:oleObj>
                </mc:Choice>
                <mc:Fallback>
                  <p:oleObj name="Bitmap Image" r:id="rId9" imgW="3209524" imgH="2962689" progId="Paint.Picture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400"/>
                          <a:ext cx="1974" cy="19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7797E-6 L 0.29166 -4.97797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8973 L -0.00417 -0.2997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9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A DIFFERENT KIND OF MODELING</a:t>
            </a:r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-685800" y="1143000"/>
          <a:ext cx="9829800" cy="658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Bitmap Image" r:id="rId3" imgW="3104762" imgH="2486372" progId="Paint.Picture">
                  <p:embed/>
                </p:oleObj>
              </mc:Choice>
              <mc:Fallback>
                <p:oleObj name="Bitmap Image" r:id="rId3" imgW="3104762" imgH="2486372" progId="Paint.Picture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5800" y="1143000"/>
                        <a:ext cx="9829800" cy="658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PEPTIDE TORSION ANGLES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2185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886200" y="3352800"/>
            <a:ext cx="76200" cy="76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58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6181725" y="2667000"/>
            <a:ext cx="2962275" cy="32099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onf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5868988" cy="5943600"/>
          </a:xfrm>
          <a:prstGeom prst="rect">
            <a:avLst/>
          </a:prstGeom>
          <a:noFill/>
        </p:spPr>
      </p:pic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295400" y="9906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1981200" y="10668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2286000" y="1143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3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1524000" y="1524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4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279525" y="998538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95400" y="9906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1447800" y="1143000"/>
            <a:ext cx="184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800">
              <a:latin typeface="Times New Roman" pitchFamily="18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2438400" y="32004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7</a:t>
            </a:r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2057400" y="1981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5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962400" y="2286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6</a:t>
            </a:r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2286000" y="38100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9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2286000" y="3505200"/>
            <a:ext cx="152400" cy="1524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>
                <a:latin typeface="Times New Roman" pitchFamily="18" charset="0"/>
              </a:rPr>
              <a:t>8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5784850" y="606425"/>
            <a:ext cx="334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1</a:t>
            </a:r>
            <a:r>
              <a:rPr lang="en-US" b="1"/>
              <a:t> Antiparallel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5791200" y="1219200"/>
            <a:ext cx="36766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2</a:t>
            </a:r>
            <a:r>
              <a:rPr lang="en-US" b="1"/>
              <a:t> Left Handed II Helix </a:t>
            </a:r>
          </a:p>
          <a:p>
            <a:pPr marL="342900" indent="-342900">
              <a:buClr>
                <a:srgbClr val="800000"/>
              </a:buClr>
            </a:pPr>
            <a:r>
              <a:rPr lang="en-US" b="1"/>
              <a:t>(Polyglycine and Poly-L-proline)</a:t>
            </a:r>
          </a:p>
          <a:p>
            <a:pPr marL="342900" indent="-342900"/>
            <a:endParaRPr lang="en-US" b="1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5791200" y="2192338"/>
            <a:ext cx="133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3</a:t>
            </a:r>
            <a:r>
              <a:rPr lang="en-US" b="1"/>
              <a:t> Collagen</a:t>
            </a:r>
          </a:p>
          <a:p>
            <a:pPr marL="342900" indent="-342900"/>
            <a:endParaRPr lang="en-US" b="1"/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810250" y="2722563"/>
            <a:ext cx="2938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4</a:t>
            </a:r>
            <a:r>
              <a:rPr lang="en-US" b="1"/>
              <a:t> Parallel </a:t>
            </a:r>
            <a:r>
              <a:rPr lang="en-US" b="1">
                <a:latin typeface="Symbol" pitchFamily="18" charset="2"/>
              </a:rPr>
              <a:t>b</a:t>
            </a:r>
            <a:r>
              <a:rPr lang="en-US" b="1"/>
              <a:t>-pleated Sheet</a:t>
            </a:r>
          </a:p>
          <a:p>
            <a:pPr marL="342900" indent="-342900"/>
            <a:endParaRPr lang="en-US" b="1"/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5810250" y="3259138"/>
            <a:ext cx="1690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800000"/>
              </a:buClr>
            </a:pPr>
            <a:r>
              <a:rPr lang="en-US" b="1">
                <a:solidFill>
                  <a:srgbClr val="FF3300"/>
                </a:solidFill>
              </a:rPr>
              <a:t>5</a:t>
            </a:r>
            <a:r>
              <a:rPr lang="en-US" b="1"/>
              <a:t>  2.2</a:t>
            </a:r>
            <a:r>
              <a:rPr lang="en-US" b="1" baseline="-25000"/>
              <a:t>7</a:t>
            </a:r>
            <a:r>
              <a:rPr lang="en-US" b="1"/>
              <a:t> Ribbon</a:t>
            </a:r>
          </a:p>
          <a:p>
            <a:pPr marL="342900" indent="-342900"/>
            <a:endParaRPr lang="en-US" b="1"/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5810250" y="3835400"/>
            <a:ext cx="2589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6</a:t>
            </a:r>
            <a:r>
              <a:rPr lang="en-US" b="1"/>
              <a:t>  Left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5784850" y="4371975"/>
            <a:ext cx="2892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7</a:t>
            </a:r>
            <a:r>
              <a:rPr lang="en-US" b="1"/>
              <a:t>  Right Handed 3</a:t>
            </a:r>
            <a:r>
              <a:rPr lang="en-US" b="1" baseline="-25000"/>
              <a:t>10</a:t>
            </a:r>
            <a:r>
              <a:rPr lang="en-US" b="1"/>
              <a:t> Helix</a:t>
            </a:r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5791200" y="4902200"/>
            <a:ext cx="2754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8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 b="1"/>
              <a:t>-Helix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791200" y="5497513"/>
            <a:ext cx="2735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9</a:t>
            </a:r>
            <a:r>
              <a:rPr lang="en-US" b="1"/>
              <a:t>  Right Handed </a:t>
            </a:r>
            <a:r>
              <a:rPr lang="en-US" b="1">
                <a:latin typeface="Symbol" pitchFamily="18" charset="2"/>
              </a:rPr>
              <a:t>p</a:t>
            </a:r>
            <a:r>
              <a:rPr lang="en-US" b="1"/>
              <a:t>-Helix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4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4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4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4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84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4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4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84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4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4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84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84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84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4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84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4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84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4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84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4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84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55"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  <p:bldP spid="18438" grpId="0" animBg="1"/>
      <p:bldP spid="18442" grpId="0" animBg="1"/>
      <p:bldP spid="18443" grpId="0" animBg="1"/>
      <p:bldP spid="18444" grpId="0" animBg="1"/>
      <p:bldP spid="18445" grpId="0" animBg="1"/>
      <p:bldP spid="184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PHIROT">
            <a:hlinkClick r:id="rId2" action="ppaction://hlinkfile"/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4229100" cy="3028950"/>
          </a:xfrm>
          <a:prstGeom prst="rect">
            <a:avLst/>
          </a:prstGeom>
          <a:noFill/>
        </p:spPr>
      </p:pic>
      <p:sp>
        <p:nvSpPr>
          <p:cNvPr id="2662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26628" name="Picture 4" descr="PSIROT">
            <a:hlinkClick r:id="rId4" action="ppaction://hlinkfile"/>
          </p:cNvPr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14900" y="3581400"/>
            <a:ext cx="4229100" cy="3028950"/>
          </a:xfrm>
          <a:prstGeom prst="rect">
            <a:avLst/>
          </a:prstGeo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8600" y="1066800"/>
            <a:ext cx="8763000" cy="4483100"/>
          </a:xfrm>
          <a:prstGeom prst="rect">
            <a:avLst/>
          </a:prstGeom>
          <a:solidFill>
            <a:srgbClr val="99003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 b="1">
                <a:solidFill>
                  <a:srgbClr val="FFFF66"/>
                </a:solidFill>
                <a:latin typeface="Comic Sans MS" pitchFamily="66" charset="0"/>
              </a:rPr>
              <a:t>LET US GO BEYOND CLASHES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589</Words>
  <Application>Microsoft Office PowerPoint</Application>
  <PresentationFormat>On-screen Show (4:3)</PresentationFormat>
  <Paragraphs>187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Comic Sans MS</vt:lpstr>
      <vt:lpstr>Symbol</vt:lpstr>
      <vt:lpstr>Times New Roman</vt:lpstr>
      <vt:lpstr>Default Design</vt:lpstr>
      <vt:lpstr>Bitmap Image</vt:lpstr>
      <vt:lpstr>PowerPoint Presentation</vt:lpstr>
      <vt:lpstr>PEPTIDE TORSION ANGLES</vt:lpstr>
      <vt:lpstr>PEPTIDE  TORSION  ANGLES</vt:lpstr>
      <vt:lpstr>PEPTIDE TORSION ANGLES</vt:lpstr>
      <vt:lpstr>PowerPoint Presentation</vt:lpstr>
      <vt:lpstr>PEPTIDE TORSION ANGLES</vt:lpstr>
      <vt:lpstr>PEPTIDE TORSION ANGLES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MSIT</dc:creator>
  <cp:lastModifiedBy>Abhijit Mitra</cp:lastModifiedBy>
  <cp:revision>33</cp:revision>
  <dcterms:created xsi:type="dcterms:W3CDTF">2002-05-15T18:17:05Z</dcterms:created>
  <dcterms:modified xsi:type="dcterms:W3CDTF">2018-10-29T05:36:09Z</dcterms:modified>
</cp:coreProperties>
</file>